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6858000" cx="12192000"/>
  <p:notesSz cx="6858000" cy="9144000"/>
  <p:embeddedFontLst>
    <p:embeddedFont>
      <p:font typeface="Roboto Condensed"/>
      <p:regular r:id="rId28"/>
      <p:bold r:id="rId29"/>
      <p:italic r:id="rId30"/>
      <p:boldItalic r:id="rId31"/>
    </p:embeddedFont>
    <p:embeddedFont>
      <p:font typeface="Roboto Condensed Light"/>
      <p:regular r:id="rId32"/>
      <p:bold r:id="rId33"/>
      <p:italic r:id="rId34"/>
      <p:boldItalic r:id="rId35"/>
    </p:embeddedFont>
    <p:embeddedFont>
      <p:font typeface="Noto Sans Symbols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8" roundtripDataSignature="AMtx7mifciXsTjBC7QpBw9Iw6jX3ybDKA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RobotoCondensed-regular.fntdata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Condensed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Condensed-boldItalic.fntdata"/><Relationship Id="rId30" Type="http://schemas.openxmlformats.org/officeDocument/2006/relationships/font" Target="fonts/RobotoCondensed-italic.fntdata"/><Relationship Id="rId11" Type="http://schemas.openxmlformats.org/officeDocument/2006/relationships/slide" Target="slides/slide7.xml"/><Relationship Id="rId33" Type="http://schemas.openxmlformats.org/officeDocument/2006/relationships/font" Target="fonts/RobotoCondensedLight-bold.fntdata"/><Relationship Id="rId10" Type="http://schemas.openxmlformats.org/officeDocument/2006/relationships/slide" Target="slides/slide6.xml"/><Relationship Id="rId32" Type="http://schemas.openxmlformats.org/officeDocument/2006/relationships/font" Target="fonts/RobotoCondensedLight-regular.fntdata"/><Relationship Id="rId13" Type="http://schemas.openxmlformats.org/officeDocument/2006/relationships/slide" Target="slides/slide9.xml"/><Relationship Id="rId35" Type="http://schemas.openxmlformats.org/officeDocument/2006/relationships/font" Target="fonts/RobotoCondensedLight-boldItalic.fntdata"/><Relationship Id="rId12" Type="http://schemas.openxmlformats.org/officeDocument/2006/relationships/slide" Target="slides/slide8.xml"/><Relationship Id="rId34" Type="http://schemas.openxmlformats.org/officeDocument/2006/relationships/font" Target="fonts/RobotoCondensedLight-italic.fntdata"/><Relationship Id="rId15" Type="http://schemas.openxmlformats.org/officeDocument/2006/relationships/slide" Target="slides/slide11.xml"/><Relationship Id="rId37" Type="http://schemas.openxmlformats.org/officeDocument/2006/relationships/font" Target="fonts/NotoSansSymbols-bold.fntdata"/><Relationship Id="rId14" Type="http://schemas.openxmlformats.org/officeDocument/2006/relationships/slide" Target="slides/slide10.xml"/><Relationship Id="rId36" Type="http://schemas.openxmlformats.org/officeDocument/2006/relationships/font" Target="fonts/NotoSansSymbols-regular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38" Type="http://customschemas.google.com/relationships/presentationmetadata" Target="meta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5" name="Google Shape;545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https://www.softwaretestinghelp.com/continuous-testing-in-devops/</a:t>
            </a:r>
            <a:endParaRPr/>
          </a:p>
        </p:txBody>
      </p:sp>
      <p:sp>
        <p:nvSpPr>
          <p:cNvPr id="546" name="Google Shape;546;p1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3" name="Google Shape;603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https://dzone.com/articles/overcoming-the-challenges-of-devops-implementation</a:t>
            </a:r>
            <a:endParaRPr/>
          </a:p>
        </p:txBody>
      </p:sp>
      <p:sp>
        <p:nvSpPr>
          <p:cNvPr id="604" name="Google Shape;604;p2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Relationship Id="rId4" Type="http://schemas.openxmlformats.org/officeDocument/2006/relationships/image" Target="../media/image13.png"/><Relationship Id="rId5" Type="http://schemas.openxmlformats.org/officeDocument/2006/relationships/image" Target="../media/image1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9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14.png"/><Relationship Id="rId8" Type="http://schemas.openxmlformats.org/officeDocument/2006/relationships/image" Target="../media/image1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9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14.png"/><Relationship Id="rId8" Type="http://schemas.openxmlformats.org/officeDocument/2006/relationships/image" Target="../media/image1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9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14.png"/><Relationship Id="rId8" Type="http://schemas.openxmlformats.org/officeDocument/2006/relationships/image" Target="../media/image1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9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14.png"/><Relationship Id="rId8" Type="http://schemas.openxmlformats.org/officeDocument/2006/relationships/image" Target="../media/image1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9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14.png"/><Relationship Id="rId8" Type="http://schemas.openxmlformats.org/officeDocument/2006/relationships/image" Target="../media/image1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9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14.png"/><Relationship Id="rId8" Type="http://schemas.openxmlformats.org/officeDocument/2006/relationships/image" Target="../media/image1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9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14.png"/><Relationship Id="rId8" Type="http://schemas.openxmlformats.org/officeDocument/2006/relationships/image" Target="../media/image1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9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14.png"/><Relationship Id="rId8" Type="http://schemas.openxmlformats.org/officeDocument/2006/relationships/image" Target="../media/image1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9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14.png"/><Relationship Id="rId8" Type="http://schemas.openxmlformats.org/officeDocument/2006/relationships/image" Target="../media/image1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9" Type="http://schemas.openxmlformats.org/officeDocument/2006/relationships/image" Target="../media/image10.png"/><Relationship Id="rId5" Type="http://schemas.openxmlformats.org/officeDocument/2006/relationships/image" Target="../media/image13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19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9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14.png"/><Relationship Id="rId8" Type="http://schemas.openxmlformats.org/officeDocument/2006/relationships/image" Target="../media/image1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10" Type="http://schemas.openxmlformats.org/officeDocument/2006/relationships/image" Target="../media/image10.png"/><Relationship Id="rId9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14.png"/><Relationship Id="rId8" Type="http://schemas.openxmlformats.org/officeDocument/2006/relationships/image" Target="../media/image1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Red">
  <p:cSld name="Title Slide - Red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5"/>
          <p:cNvPicPr preferRelativeResize="0"/>
          <p:nvPr/>
        </p:nvPicPr>
        <p:blipFill rotWithShape="1">
          <a:blip r:embed="rId2">
            <a:alphaModFix/>
          </a:blip>
          <a:srcRect b="24999" l="0" r="0" t="187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08334" y="4602222"/>
            <a:ext cx="3383666" cy="22557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" name="Google Shape;18;p25"/>
          <p:cNvCxnSpPr/>
          <p:nvPr/>
        </p:nvCxnSpPr>
        <p:spPr>
          <a:xfrm>
            <a:off x="1926694" y="6124097"/>
            <a:ext cx="4356000" cy="0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" name="Google Shape;19;p25"/>
          <p:cNvSpPr txBox="1"/>
          <p:nvPr>
            <p:ph type="ctrTitle"/>
          </p:nvPr>
        </p:nvSpPr>
        <p:spPr>
          <a:xfrm>
            <a:off x="559490" y="1122364"/>
            <a:ext cx="7035300" cy="2578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6600"/>
              <a:buFont typeface="Roboto Condensed"/>
              <a:buNone/>
              <a:defRPr b="1" sz="66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0" name="Google Shape;20;p25"/>
          <p:cNvPicPr preferRelativeResize="0"/>
          <p:nvPr/>
        </p:nvPicPr>
        <p:blipFill rotWithShape="1">
          <a:blip r:embed="rId4">
            <a:alphaModFix/>
          </a:blip>
          <a:srcRect b="17724" l="62022" r="2731" t="18062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10216" y="1721699"/>
            <a:ext cx="4264513" cy="1979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lete Blanck">
  <p:cSld name="Complete Blanck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mplete Blanck">
  <p:cSld name="1_Complete Blanck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5"/>
          <p:cNvSpPr txBox="1"/>
          <p:nvPr/>
        </p:nvSpPr>
        <p:spPr>
          <a:xfrm>
            <a:off x="375920" y="457200"/>
            <a:ext cx="41857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How to Crop Circular Photo?</a:t>
            </a:r>
            <a:endParaRPr/>
          </a:p>
        </p:txBody>
      </p:sp>
      <p:sp>
        <p:nvSpPr>
          <p:cNvPr id="108" name="Google Shape;108;p35"/>
          <p:cNvSpPr/>
          <p:nvPr>
            <p:ph idx="2" type="pic"/>
          </p:nvPr>
        </p:nvSpPr>
        <p:spPr>
          <a:xfrm>
            <a:off x="4013200" y="1808163"/>
            <a:ext cx="3890962" cy="3890962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Teal">
  <p:cSld name="Title Slide - Teal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36"/>
          <p:cNvPicPr preferRelativeResize="0"/>
          <p:nvPr/>
        </p:nvPicPr>
        <p:blipFill rotWithShape="1">
          <a:blip r:embed="rId2">
            <a:alphaModFix/>
          </a:blip>
          <a:srcRect b="24999" l="0" r="0" t="187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36"/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Darshan Institute of Engineering &amp; Technology, Rajkot</a:t>
            </a:r>
            <a:endParaRPr/>
          </a:p>
        </p:txBody>
      </p:sp>
      <p:sp>
        <p:nvSpPr>
          <p:cNvPr id="112" name="Google Shape;112;p36"/>
          <p:cNvSpPr/>
          <p:nvPr/>
        </p:nvSpPr>
        <p:spPr>
          <a:xfrm>
            <a:off x="2554514" y="1"/>
            <a:ext cx="5255702" cy="1335004"/>
          </a:xfrm>
          <a:custGeom>
            <a:rect b="b" l="l" r="r" t="t"/>
            <a:pathLst>
              <a:path extrusionOk="0" h="517" w="2048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0">
                <a:srgbClr val="0E4D3B"/>
              </a:gs>
              <a:gs pos="10000">
                <a:srgbClr val="0E4D3B"/>
              </a:gs>
              <a:gs pos="100000">
                <a:srgbClr val="009788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13" name="Google Shape;113;p36"/>
          <p:cNvSpPr/>
          <p:nvPr/>
        </p:nvSpPr>
        <p:spPr>
          <a:xfrm>
            <a:off x="0" y="5905331"/>
            <a:ext cx="1901425" cy="952668"/>
          </a:xfrm>
          <a:custGeom>
            <a:rect b="b" l="l" r="r" t="t"/>
            <a:pathLst>
              <a:path extrusionOk="0" h="1024" w="2048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0">
                <a:srgbClr val="0E4D3B"/>
              </a:gs>
              <a:gs pos="10000">
                <a:srgbClr val="0E4D3B"/>
              </a:gs>
              <a:gs pos="100000">
                <a:srgbClr val="009788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114" name="Google Shape;114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08334" y="4602222"/>
            <a:ext cx="3383666" cy="2255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40861" y="2096941"/>
            <a:ext cx="2813885" cy="211920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6" name="Google Shape;116;p36"/>
          <p:cNvCxnSpPr/>
          <p:nvPr/>
        </p:nvCxnSpPr>
        <p:spPr>
          <a:xfrm>
            <a:off x="1926694" y="6124097"/>
            <a:ext cx="4356000" cy="0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7" name="Google Shape;117;p36"/>
          <p:cNvSpPr txBox="1"/>
          <p:nvPr>
            <p:ph type="ctrTitle"/>
          </p:nvPr>
        </p:nvSpPr>
        <p:spPr>
          <a:xfrm>
            <a:off x="559490" y="1122364"/>
            <a:ext cx="7035300" cy="2578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6600"/>
              <a:buFont typeface="Roboto Condensed"/>
              <a:buNone/>
              <a:defRPr b="1" sz="66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18" name="Google Shape;118;p3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98063" y="6232297"/>
            <a:ext cx="182880" cy="182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3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998063" y="6505320"/>
            <a:ext cx="182880" cy="18288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36"/>
          <p:cNvSpPr txBox="1"/>
          <p:nvPr>
            <p:ph idx="1" type="body"/>
          </p:nvPr>
        </p:nvSpPr>
        <p:spPr>
          <a:xfrm>
            <a:off x="2180943" y="6175935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36"/>
          <p:cNvSpPr txBox="1"/>
          <p:nvPr>
            <p:ph idx="2" type="body"/>
          </p:nvPr>
        </p:nvSpPr>
        <p:spPr>
          <a:xfrm>
            <a:off x="2183874" y="646021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2" name="Google Shape;122;p36"/>
          <p:cNvSpPr txBox="1"/>
          <p:nvPr>
            <p:ph idx="3" type="body"/>
          </p:nvPr>
        </p:nvSpPr>
        <p:spPr>
          <a:xfrm>
            <a:off x="1837678" y="553776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3" name="Google Shape;123;p36"/>
          <p:cNvSpPr txBox="1"/>
          <p:nvPr>
            <p:ph idx="4" type="body"/>
          </p:nvPr>
        </p:nvSpPr>
        <p:spPr>
          <a:xfrm>
            <a:off x="1837677" y="5273332"/>
            <a:ext cx="5581039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E4D3B"/>
              </a:buClr>
              <a:buSzPts val="1800"/>
              <a:buNone/>
              <a:defRPr b="1" sz="1800">
                <a:solidFill>
                  <a:srgbClr val="0E4D3B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24" name="Google Shape;124;p3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295842" y="307556"/>
            <a:ext cx="3573889" cy="821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36"/>
          <p:cNvPicPr preferRelativeResize="0"/>
          <p:nvPr/>
        </p:nvPicPr>
        <p:blipFill rotWithShape="1">
          <a:blip r:embed="rId8">
            <a:alphaModFix/>
          </a:blip>
          <a:srcRect b="17724" l="62022" r="2731" t="18062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36"/>
          <p:cNvSpPr txBox="1"/>
          <p:nvPr>
            <p:ph idx="5" type="body"/>
          </p:nvPr>
        </p:nvSpPr>
        <p:spPr>
          <a:xfrm>
            <a:off x="2581756" y="20384"/>
            <a:ext cx="4646358" cy="734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descr="User icon Royalty Free Vector Image - VectorStock" id="127" name="Google Shape;127;p36"/>
          <p:cNvPicPr preferRelativeResize="0"/>
          <p:nvPr/>
        </p:nvPicPr>
        <p:blipFill rotWithShape="1">
          <a:blip r:embed="rId9">
            <a:alphaModFix/>
          </a:blip>
          <a:srcRect b="34222" l="26030" r="26030" t="21389"/>
          <a:stretch/>
        </p:blipFill>
        <p:spPr>
          <a:xfrm>
            <a:off x="353568" y="5211250"/>
            <a:ext cx="1353600" cy="1353600"/>
          </a:xfrm>
          <a:custGeom>
            <a:rect b="b" l="l" r="r" t="t"/>
            <a:pathLst>
              <a:path extrusionOk="0" h="3044190" w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cap="flat" cmpd="sng" w="127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8" name="Google Shape;128;p36"/>
          <p:cNvSpPr/>
          <p:nvPr>
            <p:ph idx="6" type="pic"/>
          </p:nvPr>
        </p:nvSpPr>
        <p:spPr>
          <a:xfrm>
            <a:off x="353569" y="5211251"/>
            <a:ext cx="1353599" cy="1353599"/>
          </a:xfrm>
          <a:prstGeom prst="rect">
            <a:avLst/>
          </a:prstGeom>
          <a:noFill/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Cyan">
  <p:cSld name="Title Slide - Cyan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37"/>
          <p:cNvPicPr preferRelativeResize="0"/>
          <p:nvPr/>
        </p:nvPicPr>
        <p:blipFill rotWithShape="1">
          <a:blip r:embed="rId2">
            <a:alphaModFix/>
          </a:blip>
          <a:srcRect b="24999" l="0" r="0" t="187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37"/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Darshan Institute of Engineering &amp; Technology, Rajkot</a:t>
            </a:r>
            <a:endParaRPr/>
          </a:p>
        </p:txBody>
      </p:sp>
      <p:sp>
        <p:nvSpPr>
          <p:cNvPr id="132" name="Google Shape;132;p37"/>
          <p:cNvSpPr/>
          <p:nvPr/>
        </p:nvSpPr>
        <p:spPr>
          <a:xfrm>
            <a:off x="2554514" y="1"/>
            <a:ext cx="5255702" cy="1335004"/>
          </a:xfrm>
          <a:custGeom>
            <a:rect b="b" l="l" r="r" t="t"/>
            <a:pathLst>
              <a:path extrusionOk="0" h="517" w="2048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0">
                <a:srgbClr val="005D69"/>
              </a:gs>
              <a:gs pos="10000">
                <a:srgbClr val="005D69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33" name="Google Shape;133;p37"/>
          <p:cNvSpPr/>
          <p:nvPr/>
        </p:nvSpPr>
        <p:spPr>
          <a:xfrm>
            <a:off x="0" y="5905331"/>
            <a:ext cx="1901425" cy="952668"/>
          </a:xfrm>
          <a:custGeom>
            <a:rect b="b" l="l" r="r" t="t"/>
            <a:pathLst>
              <a:path extrusionOk="0" h="1024" w="2048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0">
                <a:srgbClr val="005D69"/>
              </a:gs>
              <a:gs pos="10000">
                <a:srgbClr val="005D69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134" name="Google Shape;134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08334" y="4602222"/>
            <a:ext cx="3383666" cy="2255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40861" y="2096941"/>
            <a:ext cx="2813885" cy="211920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6" name="Google Shape;136;p37"/>
          <p:cNvCxnSpPr/>
          <p:nvPr/>
        </p:nvCxnSpPr>
        <p:spPr>
          <a:xfrm>
            <a:off x="1926694" y="6124097"/>
            <a:ext cx="4356000" cy="0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7" name="Google Shape;137;p37"/>
          <p:cNvSpPr txBox="1"/>
          <p:nvPr>
            <p:ph type="ctrTitle"/>
          </p:nvPr>
        </p:nvSpPr>
        <p:spPr>
          <a:xfrm>
            <a:off x="559490" y="1122364"/>
            <a:ext cx="7035300" cy="2578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6600"/>
              <a:buFont typeface="Roboto Condensed"/>
              <a:buNone/>
              <a:defRPr b="1" sz="66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38" name="Google Shape;138;p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98063" y="6232297"/>
            <a:ext cx="182880" cy="182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3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998063" y="6505320"/>
            <a:ext cx="182880" cy="18288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37"/>
          <p:cNvSpPr txBox="1"/>
          <p:nvPr>
            <p:ph idx="1" type="body"/>
          </p:nvPr>
        </p:nvSpPr>
        <p:spPr>
          <a:xfrm>
            <a:off x="2180943" y="6175935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37"/>
          <p:cNvSpPr txBox="1"/>
          <p:nvPr>
            <p:ph idx="2" type="body"/>
          </p:nvPr>
        </p:nvSpPr>
        <p:spPr>
          <a:xfrm>
            <a:off x="2183874" y="646021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2" name="Google Shape;142;p37"/>
          <p:cNvSpPr txBox="1"/>
          <p:nvPr>
            <p:ph idx="3" type="body"/>
          </p:nvPr>
        </p:nvSpPr>
        <p:spPr>
          <a:xfrm>
            <a:off x="1837678" y="553776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3" name="Google Shape;143;p37"/>
          <p:cNvSpPr txBox="1"/>
          <p:nvPr>
            <p:ph idx="4" type="body"/>
          </p:nvPr>
        </p:nvSpPr>
        <p:spPr>
          <a:xfrm>
            <a:off x="1837677" y="5273332"/>
            <a:ext cx="5581039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D69"/>
              </a:buClr>
              <a:buSzPts val="1800"/>
              <a:buNone/>
              <a:defRPr b="1" sz="1800">
                <a:solidFill>
                  <a:srgbClr val="005D6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44" name="Google Shape;144;p3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295842" y="307556"/>
            <a:ext cx="3573889" cy="821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7"/>
          <p:cNvPicPr preferRelativeResize="0"/>
          <p:nvPr/>
        </p:nvPicPr>
        <p:blipFill rotWithShape="1">
          <a:blip r:embed="rId8">
            <a:alphaModFix/>
          </a:blip>
          <a:srcRect b="17724" l="62022" r="2731" t="18062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37"/>
          <p:cNvSpPr txBox="1"/>
          <p:nvPr>
            <p:ph idx="5" type="body"/>
          </p:nvPr>
        </p:nvSpPr>
        <p:spPr>
          <a:xfrm>
            <a:off x="2581756" y="20384"/>
            <a:ext cx="4646358" cy="734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descr="User icon Royalty Free Vector Image - VectorStock" id="147" name="Google Shape;147;p37"/>
          <p:cNvPicPr preferRelativeResize="0"/>
          <p:nvPr/>
        </p:nvPicPr>
        <p:blipFill rotWithShape="1">
          <a:blip r:embed="rId9">
            <a:alphaModFix/>
          </a:blip>
          <a:srcRect b="34222" l="26030" r="26030" t="21389"/>
          <a:stretch/>
        </p:blipFill>
        <p:spPr>
          <a:xfrm>
            <a:off x="353568" y="5211250"/>
            <a:ext cx="1353600" cy="1353600"/>
          </a:xfrm>
          <a:custGeom>
            <a:rect b="b" l="l" r="r" t="t"/>
            <a:pathLst>
              <a:path extrusionOk="0" h="3044190" w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cap="flat" cmpd="sng" w="127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8" name="Google Shape;148;p37"/>
          <p:cNvSpPr/>
          <p:nvPr>
            <p:ph idx="6" type="pic"/>
          </p:nvPr>
        </p:nvSpPr>
        <p:spPr>
          <a:xfrm>
            <a:off x="353569" y="5211251"/>
            <a:ext cx="1353599" cy="1353599"/>
          </a:xfrm>
          <a:prstGeom prst="rect">
            <a:avLst/>
          </a:prstGeom>
          <a:noFill/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Light Green">
  <p:cSld name="Title Slide - Light Green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38"/>
          <p:cNvPicPr preferRelativeResize="0"/>
          <p:nvPr/>
        </p:nvPicPr>
        <p:blipFill rotWithShape="1">
          <a:blip r:embed="rId2">
            <a:alphaModFix/>
          </a:blip>
          <a:srcRect b="24999" l="0" r="0" t="187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38"/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Darshan Institute of Engineering &amp; Technology, Rajkot</a:t>
            </a:r>
            <a:endParaRPr/>
          </a:p>
        </p:txBody>
      </p:sp>
      <p:sp>
        <p:nvSpPr>
          <p:cNvPr id="152" name="Google Shape;152;p38"/>
          <p:cNvSpPr/>
          <p:nvPr/>
        </p:nvSpPr>
        <p:spPr>
          <a:xfrm>
            <a:off x="2554514" y="1"/>
            <a:ext cx="5255702" cy="1335004"/>
          </a:xfrm>
          <a:custGeom>
            <a:rect b="b" l="l" r="r" t="t"/>
            <a:pathLst>
              <a:path extrusionOk="0" h="517" w="2048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0">
                <a:srgbClr val="456220"/>
              </a:gs>
              <a:gs pos="10000">
                <a:srgbClr val="456220"/>
              </a:gs>
              <a:gs pos="100000">
                <a:schemeClr val="accent3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53" name="Google Shape;153;p38"/>
          <p:cNvSpPr/>
          <p:nvPr/>
        </p:nvSpPr>
        <p:spPr>
          <a:xfrm>
            <a:off x="0" y="5905331"/>
            <a:ext cx="1901425" cy="952668"/>
          </a:xfrm>
          <a:custGeom>
            <a:rect b="b" l="l" r="r" t="t"/>
            <a:pathLst>
              <a:path extrusionOk="0" h="1024" w="2048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0">
                <a:srgbClr val="456220"/>
              </a:gs>
              <a:gs pos="10000">
                <a:srgbClr val="456220"/>
              </a:gs>
              <a:gs pos="100000">
                <a:schemeClr val="accent3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154" name="Google Shape;154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08334" y="4602222"/>
            <a:ext cx="3383666" cy="2255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40861" y="2096941"/>
            <a:ext cx="2813885" cy="211920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6" name="Google Shape;156;p38"/>
          <p:cNvCxnSpPr/>
          <p:nvPr/>
        </p:nvCxnSpPr>
        <p:spPr>
          <a:xfrm>
            <a:off x="1926694" y="6124097"/>
            <a:ext cx="4356000" cy="0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7" name="Google Shape;157;p38"/>
          <p:cNvSpPr txBox="1"/>
          <p:nvPr>
            <p:ph type="ctrTitle"/>
          </p:nvPr>
        </p:nvSpPr>
        <p:spPr>
          <a:xfrm>
            <a:off x="559490" y="1122364"/>
            <a:ext cx="7035300" cy="2578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6600"/>
              <a:buFont typeface="Roboto Condensed"/>
              <a:buNone/>
              <a:defRPr b="1" sz="66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58" name="Google Shape;158;p3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98063" y="6232297"/>
            <a:ext cx="182880" cy="182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3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998063" y="6505320"/>
            <a:ext cx="182880" cy="18288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38"/>
          <p:cNvSpPr txBox="1"/>
          <p:nvPr>
            <p:ph idx="1" type="body"/>
          </p:nvPr>
        </p:nvSpPr>
        <p:spPr>
          <a:xfrm>
            <a:off x="2180943" y="6175935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1" name="Google Shape;161;p38"/>
          <p:cNvSpPr txBox="1"/>
          <p:nvPr>
            <p:ph idx="2" type="body"/>
          </p:nvPr>
        </p:nvSpPr>
        <p:spPr>
          <a:xfrm>
            <a:off x="2183874" y="646021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2" name="Google Shape;162;p38"/>
          <p:cNvSpPr txBox="1"/>
          <p:nvPr>
            <p:ph idx="3" type="body"/>
          </p:nvPr>
        </p:nvSpPr>
        <p:spPr>
          <a:xfrm>
            <a:off x="1837678" y="553776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3" name="Google Shape;163;p38"/>
          <p:cNvSpPr txBox="1"/>
          <p:nvPr>
            <p:ph idx="4" type="body"/>
          </p:nvPr>
        </p:nvSpPr>
        <p:spPr>
          <a:xfrm>
            <a:off x="1837677" y="5273332"/>
            <a:ext cx="5581039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6220"/>
              </a:buClr>
              <a:buSzPts val="1800"/>
              <a:buNone/>
              <a:defRPr b="1" sz="1800">
                <a:solidFill>
                  <a:srgbClr val="456220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64" name="Google Shape;164;p3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295842" y="307556"/>
            <a:ext cx="3573889" cy="821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38"/>
          <p:cNvPicPr preferRelativeResize="0"/>
          <p:nvPr/>
        </p:nvPicPr>
        <p:blipFill rotWithShape="1">
          <a:blip r:embed="rId8">
            <a:alphaModFix/>
          </a:blip>
          <a:srcRect b="17724" l="62022" r="2731" t="18062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8"/>
          <p:cNvSpPr txBox="1"/>
          <p:nvPr>
            <p:ph idx="5" type="body"/>
          </p:nvPr>
        </p:nvSpPr>
        <p:spPr>
          <a:xfrm>
            <a:off x="2581756" y="20384"/>
            <a:ext cx="4646358" cy="734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descr="User icon Royalty Free Vector Image - VectorStock" id="167" name="Google Shape;167;p38"/>
          <p:cNvPicPr preferRelativeResize="0"/>
          <p:nvPr/>
        </p:nvPicPr>
        <p:blipFill rotWithShape="1">
          <a:blip r:embed="rId9">
            <a:alphaModFix/>
          </a:blip>
          <a:srcRect b="34222" l="26030" r="26030" t="21389"/>
          <a:stretch/>
        </p:blipFill>
        <p:spPr>
          <a:xfrm>
            <a:off x="353568" y="5211250"/>
            <a:ext cx="1353600" cy="1353600"/>
          </a:xfrm>
          <a:custGeom>
            <a:rect b="b" l="l" r="r" t="t"/>
            <a:pathLst>
              <a:path extrusionOk="0" h="3044190" w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cap="flat" cmpd="sng" w="127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8" name="Google Shape;168;p38"/>
          <p:cNvSpPr/>
          <p:nvPr>
            <p:ph idx="6" type="pic"/>
          </p:nvPr>
        </p:nvSpPr>
        <p:spPr>
          <a:xfrm>
            <a:off x="353569" y="5211251"/>
            <a:ext cx="1353599" cy="1353599"/>
          </a:xfrm>
          <a:prstGeom prst="rect">
            <a:avLst/>
          </a:prstGeom>
          <a:noFill/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mber">
  <p:cSld name="Title Slide - Amber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9"/>
          <p:cNvPicPr preferRelativeResize="0"/>
          <p:nvPr/>
        </p:nvPicPr>
        <p:blipFill rotWithShape="1">
          <a:blip r:embed="rId2">
            <a:alphaModFix/>
          </a:blip>
          <a:srcRect b="24999" l="0" r="0" t="187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9"/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Darshan Institute of Engineering &amp; Technology, Rajkot</a:t>
            </a:r>
            <a:endParaRPr/>
          </a:p>
        </p:txBody>
      </p:sp>
      <p:sp>
        <p:nvSpPr>
          <p:cNvPr id="172" name="Google Shape;172;p39"/>
          <p:cNvSpPr/>
          <p:nvPr/>
        </p:nvSpPr>
        <p:spPr>
          <a:xfrm>
            <a:off x="2554514" y="1"/>
            <a:ext cx="5255702" cy="1335004"/>
          </a:xfrm>
          <a:custGeom>
            <a:rect b="b" l="l" r="r" t="t"/>
            <a:pathLst>
              <a:path extrusionOk="0" h="517" w="2048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0">
                <a:srgbClr val="7D4F07"/>
              </a:gs>
              <a:gs pos="10000">
                <a:srgbClr val="7D4F07"/>
              </a:gs>
              <a:gs pos="100000">
                <a:schemeClr val="accent5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73" name="Google Shape;173;p39"/>
          <p:cNvSpPr/>
          <p:nvPr/>
        </p:nvSpPr>
        <p:spPr>
          <a:xfrm>
            <a:off x="0" y="5905331"/>
            <a:ext cx="1901425" cy="952668"/>
          </a:xfrm>
          <a:custGeom>
            <a:rect b="b" l="l" r="r" t="t"/>
            <a:pathLst>
              <a:path extrusionOk="0" h="1024" w="2048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0">
                <a:srgbClr val="7D4F07"/>
              </a:gs>
              <a:gs pos="10000">
                <a:srgbClr val="7D4F07"/>
              </a:gs>
              <a:gs pos="100000">
                <a:schemeClr val="accent5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174" name="Google Shape;174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08334" y="4602222"/>
            <a:ext cx="3383666" cy="2255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40861" y="2096941"/>
            <a:ext cx="2813885" cy="211920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6" name="Google Shape;176;p39"/>
          <p:cNvCxnSpPr/>
          <p:nvPr/>
        </p:nvCxnSpPr>
        <p:spPr>
          <a:xfrm>
            <a:off x="1926694" y="6124097"/>
            <a:ext cx="4356000" cy="0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7" name="Google Shape;177;p39"/>
          <p:cNvSpPr txBox="1"/>
          <p:nvPr>
            <p:ph type="ctrTitle"/>
          </p:nvPr>
        </p:nvSpPr>
        <p:spPr>
          <a:xfrm>
            <a:off x="559490" y="1122364"/>
            <a:ext cx="7035300" cy="2578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6600"/>
              <a:buFont typeface="Roboto Condensed"/>
              <a:buNone/>
              <a:defRPr b="1" sz="66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78" name="Google Shape;178;p3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98063" y="6232297"/>
            <a:ext cx="182880" cy="182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998063" y="6505320"/>
            <a:ext cx="182880" cy="18288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9"/>
          <p:cNvSpPr txBox="1"/>
          <p:nvPr>
            <p:ph idx="1" type="body"/>
          </p:nvPr>
        </p:nvSpPr>
        <p:spPr>
          <a:xfrm>
            <a:off x="2180943" y="6175935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1" name="Google Shape;181;p39"/>
          <p:cNvSpPr txBox="1"/>
          <p:nvPr>
            <p:ph idx="2" type="body"/>
          </p:nvPr>
        </p:nvSpPr>
        <p:spPr>
          <a:xfrm>
            <a:off x="2183874" y="646021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2" name="Google Shape;182;p39"/>
          <p:cNvSpPr txBox="1"/>
          <p:nvPr>
            <p:ph idx="3" type="body"/>
          </p:nvPr>
        </p:nvSpPr>
        <p:spPr>
          <a:xfrm>
            <a:off x="1837678" y="553776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3" name="Google Shape;183;p39"/>
          <p:cNvSpPr txBox="1"/>
          <p:nvPr>
            <p:ph idx="4" type="body"/>
          </p:nvPr>
        </p:nvSpPr>
        <p:spPr>
          <a:xfrm>
            <a:off x="1837677" y="5273332"/>
            <a:ext cx="5581039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C770B"/>
              </a:buClr>
              <a:buSzPts val="1800"/>
              <a:buNone/>
              <a:defRPr b="1" sz="1800">
                <a:solidFill>
                  <a:srgbClr val="BC770B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84" name="Google Shape;184;p3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295842" y="307556"/>
            <a:ext cx="3573889" cy="821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9"/>
          <p:cNvPicPr preferRelativeResize="0"/>
          <p:nvPr/>
        </p:nvPicPr>
        <p:blipFill rotWithShape="1">
          <a:blip r:embed="rId8">
            <a:alphaModFix/>
          </a:blip>
          <a:srcRect b="17724" l="62022" r="2731" t="18062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9"/>
          <p:cNvSpPr txBox="1"/>
          <p:nvPr>
            <p:ph idx="5" type="body"/>
          </p:nvPr>
        </p:nvSpPr>
        <p:spPr>
          <a:xfrm>
            <a:off x="2581756" y="20384"/>
            <a:ext cx="4646358" cy="734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descr="User icon Royalty Free Vector Image - VectorStock" id="187" name="Google Shape;187;p39"/>
          <p:cNvPicPr preferRelativeResize="0"/>
          <p:nvPr/>
        </p:nvPicPr>
        <p:blipFill rotWithShape="1">
          <a:blip r:embed="rId9">
            <a:alphaModFix/>
          </a:blip>
          <a:srcRect b="34222" l="26030" r="26030" t="21389"/>
          <a:stretch/>
        </p:blipFill>
        <p:spPr>
          <a:xfrm>
            <a:off x="353568" y="5211250"/>
            <a:ext cx="1353600" cy="1353600"/>
          </a:xfrm>
          <a:custGeom>
            <a:rect b="b" l="l" r="r" t="t"/>
            <a:pathLst>
              <a:path extrusionOk="0" h="3044190" w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cap="flat" cmpd="sng" w="127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8" name="Google Shape;188;p39"/>
          <p:cNvSpPr/>
          <p:nvPr>
            <p:ph idx="6" type="pic"/>
          </p:nvPr>
        </p:nvSpPr>
        <p:spPr>
          <a:xfrm>
            <a:off x="353569" y="5211251"/>
            <a:ext cx="1353599" cy="1353599"/>
          </a:xfrm>
          <a:prstGeom prst="rect">
            <a:avLst/>
          </a:prstGeom>
          <a:noFill/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Maroon">
  <p:cSld name="Title Slide - Maroon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40"/>
          <p:cNvPicPr preferRelativeResize="0"/>
          <p:nvPr/>
        </p:nvPicPr>
        <p:blipFill rotWithShape="1">
          <a:blip r:embed="rId2">
            <a:alphaModFix/>
          </a:blip>
          <a:srcRect b="24999" l="0" r="0" t="187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40"/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Darshan Institute of Engineering &amp; Technology, Rajkot</a:t>
            </a:r>
            <a:endParaRPr/>
          </a:p>
        </p:txBody>
      </p:sp>
      <p:sp>
        <p:nvSpPr>
          <p:cNvPr id="192" name="Google Shape;192;p40"/>
          <p:cNvSpPr/>
          <p:nvPr/>
        </p:nvSpPr>
        <p:spPr>
          <a:xfrm>
            <a:off x="2554514" y="1"/>
            <a:ext cx="5255702" cy="1335004"/>
          </a:xfrm>
          <a:custGeom>
            <a:rect b="b" l="l" r="r" t="t"/>
            <a:pathLst>
              <a:path extrusionOk="0" h="517" w="2048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0">
                <a:srgbClr val="5C2321"/>
              </a:gs>
              <a:gs pos="10000">
                <a:srgbClr val="5C2321"/>
              </a:gs>
              <a:gs pos="100000">
                <a:schemeClr val="accent6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93" name="Google Shape;193;p40"/>
          <p:cNvSpPr/>
          <p:nvPr/>
        </p:nvSpPr>
        <p:spPr>
          <a:xfrm>
            <a:off x="0" y="5905331"/>
            <a:ext cx="1901425" cy="952668"/>
          </a:xfrm>
          <a:custGeom>
            <a:rect b="b" l="l" r="r" t="t"/>
            <a:pathLst>
              <a:path extrusionOk="0" h="1024" w="2048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0">
                <a:srgbClr val="5C2321"/>
              </a:gs>
              <a:gs pos="10000">
                <a:srgbClr val="5C2321"/>
              </a:gs>
              <a:gs pos="100000">
                <a:schemeClr val="accent6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194" name="Google Shape;194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08334" y="4602222"/>
            <a:ext cx="3383666" cy="2255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40861" y="2096941"/>
            <a:ext cx="2813885" cy="211920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6" name="Google Shape;196;p40"/>
          <p:cNvCxnSpPr/>
          <p:nvPr/>
        </p:nvCxnSpPr>
        <p:spPr>
          <a:xfrm>
            <a:off x="1926694" y="6124097"/>
            <a:ext cx="4356000" cy="0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7" name="Google Shape;197;p40"/>
          <p:cNvSpPr txBox="1"/>
          <p:nvPr>
            <p:ph type="ctrTitle"/>
          </p:nvPr>
        </p:nvSpPr>
        <p:spPr>
          <a:xfrm>
            <a:off x="559490" y="1122364"/>
            <a:ext cx="7035300" cy="2578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6600"/>
              <a:buFont typeface="Roboto Condensed"/>
              <a:buNone/>
              <a:defRPr b="1" sz="66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98" name="Google Shape;198;p4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98063" y="6232297"/>
            <a:ext cx="182880" cy="182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4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998063" y="6505320"/>
            <a:ext cx="182880" cy="18288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40"/>
          <p:cNvSpPr txBox="1"/>
          <p:nvPr>
            <p:ph idx="1" type="body"/>
          </p:nvPr>
        </p:nvSpPr>
        <p:spPr>
          <a:xfrm>
            <a:off x="2180943" y="6175935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1" name="Google Shape;201;p40"/>
          <p:cNvSpPr txBox="1"/>
          <p:nvPr>
            <p:ph idx="2" type="body"/>
          </p:nvPr>
        </p:nvSpPr>
        <p:spPr>
          <a:xfrm>
            <a:off x="2183874" y="646021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2" name="Google Shape;202;p40"/>
          <p:cNvSpPr txBox="1"/>
          <p:nvPr>
            <p:ph idx="3" type="body"/>
          </p:nvPr>
        </p:nvSpPr>
        <p:spPr>
          <a:xfrm>
            <a:off x="1837678" y="553776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3" name="Google Shape;203;p40"/>
          <p:cNvSpPr txBox="1"/>
          <p:nvPr>
            <p:ph idx="4" type="body"/>
          </p:nvPr>
        </p:nvSpPr>
        <p:spPr>
          <a:xfrm>
            <a:off x="1837677" y="5273332"/>
            <a:ext cx="5581039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2321"/>
              </a:buClr>
              <a:buSzPts val="1800"/>
              <a:buNone/>
              <a:defRPr b="1" sz="1800">
                <a:solidFill>
                  <a:srgbClr val="5C232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204" name="Google Shape;204;p4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295842" y="307556"/>
            <a:ext cx="3573889" cy="821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40"/>
          <p:cNvPicPr preferRelativeResize="0"/>
          <p:nvPr/>
        </p:nvPicPr>
        <p:blipFill rotWithShape="1">
          <a:blip r:embed="rId8">
            <a:alphaModFix/>
          </a:blip>
          <a:srcRect b="17724" l="62022" r="2731" t="18062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40"/>
          <p:cNvSpPr txBox="1"/>
          <p:nvPr>
            <p:ph idx="5" type="body"/>
          </p:nvPr>
        </p:nvSpPr>
        <p:spPr>
          <a:xfrm>
            <a:off x="2581756" y="20384"/>
            <a:ext cx="4646358" cy="734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descr="User icon Royalty Free Vector Image - VectorStock" id="207" name="Google Shape;207;p40"/>
          <p:cNvPicPr preferRelativeResize="0"/>
          <p:nvPr/>
        </p:nvPicPr>
        <p:blipFill rotWithShape="1">
          <a:blip r:embed="rId9">
            <a:alphaModFix/>
          </a:blip>
          <a:srcRect b="34222" l="26030" r="26030" t="21389"/>
          <a:stretch/>
        </p:blipFill>
        <p:spPr>
          <a:xfrm>
            <a:off x="353568" y="5211250"/>
            <a:ext cx="1353600" cy="1353600"/>
          </a:xfrm>
          <a:custGeom>
            <a:rect b="b" l="l" r="r" t="t"/>
            <a:pathLst>
              <a:path extrusionOk="0" h="3044190" w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cap="flat" cmpd="sng" w="127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08" name="Google Shape;208;p40"/>
          <p:cNvSpPr/>
          <p:nvPr>
            <p:ph idx="6" type="pic"/>
          </p:nvPr>
        </p:nvSpPr>
        <p:spPr>
          <a:xfrm>
            <a:off x="353569" y="5211251"/>
            <a:ext cx="1353599" cy="1353599"/>
          </a:xfrm>
          <a:prstGeom prst="rect">
            <a:avLst/>
          </a:prstGeom>
          <a:noFill/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Blue Gray">
  <p:cSld name="Title Slide - Blue Gray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41"/>
          <p:cNvPicPr preferRelativeResize="0"/>
          <p:nvPr/>
        </p:nvPicPr>
        <p:blipFill rotWithShape="1">
          <a:blip r:embed="rId2">
            <a:alphaModFix/>
          </a:blip>
          <a:srcRect b="24999" l="0" r="0" t="187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41"/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Darshan Institute of Engineering &amp; Technology, Rajkot</a:t>
            </a:r>
            <a:endParaRPr/>
          </a:p>
        </p:txBody>
      </p:sp>
      <p:sp>
        <p:nvSpPr>
          <p:cNvPr id="212" name="Google Shape;212;p41"/>
          <p:cNvSpPr/>
          <p:nvPr/>
        </p:nvSpPr>
        <p:spPr>
          <a:xfrm>
            <a:off x="2554514" y="1"/>
            <a:ext cx="5255702" cy="1335004"/>
          </a:xfrm>
          <a:custGeom>
            <a:rect b="b" l="l" r="r" t="t"/>
            <a:pathLst>
              <a:path extrusionOk="0" h="517" w="2048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0">
                <a:srgbClr val="273238"/>
              </a:gs>
              <a:gs pos="10000">
                <a:srgbClr val="273238"/>
              </a:gs>
              <a:gs pos="100000">
                <a:srgbClr val="607D8B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13" name="Google Shape;213;p41"/>
          <p:cNvSpPr/>
          <p:nvPr/>
        </p:nvSpPr>
        <p:spPr>
          <a:xfrm>
            <a:off x="0" y="5905331"/>
            <a:ext cx="1901425" cy="952668"/>
          </a:xfrm>
          <a:custGeom>
            <a:rect b="b" l="l" r="r" t="t"/>
            <a:pathLst>
              <a:path extrusionOk="0" h="1024" w="2048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0">
                <a:srgbClr val="273238"/>
              </a:gs>
              <a:gs pos="10000">
                <a:srgbClr val="273238"/>
              </a:gs>
              <a:gs pos="100000">
                <a:srgbClr val="607D8B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214" name="Google Shape;214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08334" y="4602222"/>
            <a:ext cx="3383666" cy="2255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40861" y="2096941"/>
            <a:ext cx="2813885" cy="211920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6" name="Google Shape;216;p41"/>
          <p:cNvCxnSpPr/>
          <p:nvPr/>
        </p:nvCxnSpPr>
        <p:spPr>
          <a:xfrm>
            <a:off x="1926694" y="6124097"/>
            <a:ext cx="4356000" cy="0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7" name="Google Shape;217;p41"/>
          <p:cNvSpPr txBox="1"/>
          <p:nvPr>
            <p:ph type="ctrTitle"/>
          </p:nvPr>
        </p:nvSpPr>
        <p:spPr>
          <a:xfrm>
            <a:off x="559490" y="1122364"/>
            <a:ext cx="7035300" cy="2578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6600"/>
              <a:buFont typeface="Roboto Condensed"/>
              <a:buNone/>
              <a:defRPr b="1" sz="66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18" name="Google Shape;218;p4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98063" y="6232297"/>
            <a:ext cx="182880" cy="182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4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998063" y="6505320"/>
            <a:ext cx="182880" cy="18288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41"/>
          <p:cNvSpPr txBox="1"/>
          <p:nvPr>
            <p:ph idx="1" type="body"/>
          </p:nvPr>
        </p:nvSpPr>
        <p:spPr>
          <a:xfrm>
            <a:off x="2180943" y="6175935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1" name="Google Shape;221;p41"/>
          <p:cNvSpPr txBox="1"/>
          <p:nvPr>
            <p:ph idx="2" type="body"/>
          </p:nvPr>
        </p:nvSpPr>
        <p:spPr>
          <a:xfrm>
            <a:off x="2183874" y="646021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2" name="Google Shape;222;p41"/>
          <p:cNvSpPr txBox="1"/>
          <p:nvPr>
            <p:ph idx="3" type="body"/>
          </p:nvPr>
        </p:nvSpPr>
        <p:spPr>
          <a:xfrm>
            <a:off x="1837678" y="553776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3" name="Google Shape;223;p41"/>
          <p:cNvSpPr txBox="1"/>
          <p:nvPr>
            <p:ph idx="4" type="body"/>
          </p:nvPr>
        </p:nvSpPr>
        <p:spPr>
          <a:xfrm>
            <a:off x="1837677" y="5273332"/>
            <a:ext cx="5581039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73238"/>
              </a:buClr>
              <a:buSzPts val="1800"/>
              <a:buNone/>
              <a:defRPr b="1" sz="1800">
                <a:solidFill>
                  <a:srgbClr val="273238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224" name="Google Shape;224;p4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295842" y="307556"/>
            <a:ext cx="3573889" cy="821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41"/>
          <p:cNvPicPr preferRelativeResize="0"/>
          <p:nvPr/>
        </p:nvPicPr>
        <p:blipFill rotWithShape="1">
          <a:blip r:embed="rId8">
            <a:alphaModFix/>
          </a:blip>
          <a:srcRect b="17724" l="62022" r="2731" t="18062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41"/>
          <p:cNvSpPr txBox="1"/>
          <p:nvPr>
            <p:ph idx="5" type="body"/>
          </p:nvPr>
        </p:nvSpPr>
        <p:spPr>
          <a:xfrm>
            <a:off x="2581756" y="20384"/>
            <a:ext cx="4646358" cy="734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descr="User icon Royalty Free Vector Image - VectorStock" id="227" name="Google Shape;227;p41"/>
          <p:cNvPicPr preferRelativeResize="0"/>
          <p:nvPr/>
        </p:nvPicPr>
        <p:blipFill rotWithShape="1">
          <a:blip r:embed="rId9">
            <a:alphaModFix/>
          </a:blip>
          <a:srcRect b="34222" l="26030" r="26030" t="21389"/>
          <a:stretch/>
        </p:blipFill>
        <p:spPr>
          <a:xfrm>
            <a:off x="353568" y="5211250"/>
            <a:ext cx="1353600" cy="1353600"/>
          </a:xfrm>
          <a:custGeom>
            <a:rect b="b" l="l" r="r" t="t"/>
            <a:pathLst>
              <a:path extrusionOk="0" h="3044190" w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cap="flat" cmpd="sng" w="127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8" name="Google Shape;228;p41"/>
          <p:cNvSpPr/>
          <p:nvPr>
            <p:ph idx="6" type="pic"/>
          </p:nvPr>
        </p:nvSpPr>
        <p:spPr>
          <a:xfrm>
            <a:off x="353569" y="5211251"/>
            <a:ext cx="1353599" cy="1353599"/>
          </a:xfrm>
          <a:prstGeom prst="rect">
            <a:avLst/>
          </a:prstGeom>
          <a:noFill/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Brown">
  <p:cSld name="Title Slide - Brown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42"/>
          <p:cNvPicPr preferRelativeResize="0"/>
          <p:nvPr/>
        </p:nvPicPr>
        <p:blipFill rotWithShape="1">
          <a:blip r:embed="rId2">
            <a:alphaModFix/>
          </a:blip>
          <a:srcRect b="24999" l="0" r="0" t="187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42"/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Darshan Institute of Engineering &amp; Technology, Rajkot</a:t>
            </a:r>
            <a:endParaRPr/>
          </a:p>
        </p:txBody>
      </p:sp>
      <p:sp>
        <p:nvSpPr>
          <p:cNvPr id="232" name="Google Shape;232;p42"/>
          <p:cNvSpPr/>
          <p:nvPr/>
        </p:nvSpPr>
        <p:spPr>
          <a:xfrm>
            <a:off x="2554514" y="1"/>
            <a:ext cx="5255702" cy="1335004"/>
          </a:xfrm>
          <a:custGeom>
            <a:rect b="b" l="l" r="r" t="t"/>
            <a:pathLst>
              <a:path extrusionOk="0" h="517" w="2048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0">
                <a:srgbClr val="3E2622"/>
              </a:gs>
              <a:gs pos="10000">
                <a:srgbClr val="3E2622"/>
              </a:gs>
              <a:gs pos="100000">
                <a:srgbClr val="795547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33" name="Google Shape;233;p42"/>
          <p:cNvSpPr/>
          <p:nvPr/>
        </p:nvSpPr>
        <p:spPr>
          <a:xfrm>
            <a:off x="0" y="5905331"/>
            <a:ext cx="1901425" cy="952668"/>
          </a:xfrm>
          <a:custGeom>
            <a:rect b="b" l="l" r="r" t="t"/>
            <a:pathLst>
              <a:path extrusionOk="0" h="1024" w="2048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0">
                <a:srgbClr val="3E2622"/>
              </a:gs>
              <a:gs pos="10000">
                <a:srgbClr val="3E2622"/>
              </a:gs>
              <a:gs pos="100000">
                <a:srgbClr val="795547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234" name="Google Shape;234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08334" y="4602222"/>
            <a:ext cx="3383666" cy="2255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40861" y="2096941"/>
            <a:ext cx="2813885" cy="211920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6" name="Google Shape;236;p42"/>
          <p:cNvCxnSpPr/>
          <p:nvPr/>
        </p:nvCxnSpPr>
        <p:spPr>
          <a:xfrm>
            <a:off x="1926694" y="6124097"/>
            <a:ext cx="4356000" cy="0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7" name="Google Shape;237;p42"/>
          <p:cNvSpPr txBox="1"/>
          <p:nvPr>
            <p:ph type="ctrTitle"/>
          </p:nvPr>
        </p:nvSpPr>
        <p:spPr>
          <a:xfrm>
            <a:off x="559490" y="1122364"/>
            <a:ext cx="7035300" cy="2578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6600"/>
              <a:buFont typeface="Roboto Condensed"/>
              <a:buNone/>
              <a:defRPr b="1" sz="66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38" name="Google Shape;238;p4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98063" y="6232297"/>
            <a:ext cx="182880" cy="182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4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998063" y="6505320"/>
            <a:ext cx="182880" cy="18288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42"/>
          <p:cNvSpPr txBox="1"/>
          <p:nvPr>
            <p:ph idx="1" type="body"/>
          </p:nvPr>
        </p:nvSpPr>
        <p:spPr>
          <a:xfrm>
            <a:off x="2180943" y="6175935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1" name="Google Shape;241;p42"/>
          <p:cNvSpPr txBox="1"/>
          <p:nvPr>
            <p:ph idx="2" type="body"/>
          </p:nvPr>
        </p:nvSpPr>
        <p:spPr>
          <a:xfrm>
            <a:off x="2183874" y="646021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2" name="Google Shape;242;p42"/>
          <p:cNvSpPr txBox="1"/>
          <p:nvPr>
            <p:ph idx="3" type="body"/>
          </p:nvPr>
        </p:nvSpPr>
        <p:spPr>
          <a:xfrm>
            <a:off x="1837678" y="553776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3" name="Google Shape;243;p42"/>
          <p:cNvSpPr txBox="1"/>
          <p:nvPr>
            <p:ph idx="4" type="body"/>
          </p:nvPr>
        </p:nvSpPr>
        <p:spPr>
          <a:xfrm>
            <a:off x="1837677" y="5273332"/>
            <a:ext cx="5581039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E2622"/>
              </a:buClr>
              <a:buSzPts val="1800"/>
              <a:buNone/>
              <a:defRPr b="1" sz="1800">
                <a:solidFill>
                  <a:srgbClr val="3E262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244" name="Google Shape;244;p4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295842" y="307556"/>
            <a:ext cx="3573889" cy="821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42"/>
          <p:cNvPicPr preferRelativeResize="0"/>
          <p:nvPr/>
        </p:nvPicPr>
        <p:blipFill rotWithShape="1">
          <a:blip r:embed="rId8">
            <a:alphaModFix/>
          </a:blip>
          <a:srcRect b="17724" l="62022" r="2731" t="18062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42"/>
          <p:cNvSpPr txBox="1"/>
          <p:nvPr>
            <p:ph idx="5" type="body"/>
          </p:nvPr>
        </p:nvSpPr>
        <p:spPr>
          <a:xfrm>
            <a:off x="2581756" y="20384"/>
            <a:ext cx="4646358" cy="734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descr="User icon Royalty Free Vector Image - VectorStock" id="247" name="Google Shape;247;p42"/>
          <p:cNvPicPr preferRelativeResize="0"/>
          <p:nvPr/>
        </p:nvPicPr>
        <p:blipFill rotWithShape="1">
          <a:blip r:embed="rId9">
            <a:alphaModFix/>
          </a:blip>
          <a:srcRect b="34222" l="26030" r="26030" t="21389"/>
          <a:stretch/>
        </p:blipFill>
        <p:spPr>
          <a:xfrm>
            <a:off x="353568" y="5211250"/>
            <a:ext cx="1353600" cy="1353600"/>
          </a:xfrm>
          <a:custGeom>
            <a:rect b="b" l="l" r="r" t="t"/>
            <a:pathLst>
              <a:path extrusionOk="0" h="3044190" w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cap="flat" cmpd="sng" w="127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8" name="Google Shape;248;p42"/>
          <p:cNvSpPr/>
          <p:nvPr>
            <p:ph idx="6" type="pic"/>
          </p:nvPr>
        </p:nvSpPr>
        <p:spPr>
          <a:xfrm>
            <a:off x="353569" y="5211251"/>
            <a:ext cx="1353599" cy="1353599"/>
          </a:xfrm>
          <a:prstGeom prst="rect">
            <a:avLst/>
          </a:prstGeom>
          <a:noFill/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Deep Puple">
  <p:cSld name="Title Slide - Deep Puple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43"/>
          <p:cNvPicPr preferRelativeResize="0"/>
          <p:nvPr/>
        </p:nvPicPr>
        <p:blipFill rotWithShape="1">
          <a:blip r:embed="rId2">
            <a:alphaModFix/>
          </a:blip>
          <a:srcRect b="24999" l="0" r="0" t="187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3"/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Darshan Institute of Engineering &amp; Technology, Rajkot</a:t>
            </a:r>
            <a:endParaRPr/>
          </a:p>
        </p:txBody>
      </p:sp>
      <p:sp>
        <p:nvSpPr>
          <p:cNvPr id="252" name="Google Shape;252;p43"/>
          <p:cNvSpPr/>
          <p:nvPr/>
        </p:nvSpPr>
        <p:spPr>
          <a:xfrm>
            <a:off x="2554514" y="1"/>
            <a:ext cx="5255702" cy="1335004"/>
          </a:xfrm>
          <a:custGeom>
            <a:rect b="b" l="l" r="r" t="t"/>
            <a:pathLst>
              <a:path extrusionOk="0" h="517" w="2048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0">
                <a:srgbClr val="301B92"/>
              </a:gs>
              <a:gs pos="10000">
                <a:srgbClr val="301B92"/>
              </a:gs>
              <a:gs pos="100000">
                <a:srgbClr val="673BB7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53" name="Google Shape;253;p43"/>
          <p:cNvSpPr/>
          <p:nvPr/>
        </p:nvSpPr>
        <p:spPr>
          <a:xfrm>
            <a:off x="0" y="5905331"/>
            <a:ext cx="1901425" cy="952668"/>
          </a:xfrm>
          <a:custGeom>
            <a:rect b="b" l="l" r="r" t="t"/>
            <a:pathLst>
              <a:path extrusionOk="0" h="1024" w="2048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0">
                <a:srgbClr val="301B92"/>
              </a:gs>
              <a:gs pos="10000">
                <a:srgbClr val="301B92"/>
              </a:gs>
              <a:gs pos="100000">
                <a:srgbClr val="673BB7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254" name="Google Shape;254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08334" y="4602222"/>
            <a:ext cx="3383666" cy="2255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40861" y="2096941"/>
            <a:ext cx="2813885" cy="211920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6" name="Google Shape;256;p43"/>
          <p:cNvCxnSpPr/>
          <p:nvPr/>
        </p:nvCxnSpPr>
        <p:spPr>
          <a:xfrm>
            <a:off x="1926694" y="6124097"/>
            <a:ext cx="4356000" cy="0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57" name="Google Shape;257;p43"/>
          <p:cNvSpPr txBox="1"/>
          <p:nvPr>
            <p:ph type="ctrTitle"/>
          </p:nvPr>
        </p:nvSpPr>
        <p:spPr>
          <a:xfrm>
            <a:off x="559490" y="1122364"/>
            <a:ext cx="7035300" cy="2578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6600"/>
              <a:buFont typeface="Roboto Condensed"/>
              <a:buNone/>
              <a:defRPr b="1" sz="66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58" name="Google Shape;258;p4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98063" y="6232297"/>
            <a:ext cx="182880" cy="182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4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998063" y="6505320"/>
            <a:ext cx="182880" cy="18288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43"/>
          <p:cNvSpPr txBox="1"/>
          <p:nvPr>
            <p:ph idx="1" type="body"/>
          </p:nvPr>
        </p:nvSpPr>
        <p:spPr>
          <a:xfrm>
            <a:off x="2180943" y="6175935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1" name="Google Shape;261;p43"/>
          <p:cNvSpPr txBox="1"/>
          <p:nvPr>
            <p:ph idx="2" type="body"/>
          </p:nvPr>
        </p:nvSpPr>
        <p:spPr>
          <a:xfrm>
            <a:off x="2183874" y="646021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2" name="Google Shape;262;p43"/>
          <p:cNvSpPr txBox="1"/>
          <p:nvPr>
            <p:ph idx="3" type="body"/>
          </p:nvPr>
        </p:nvSpPr>
        <p:spPr>
          <a:xfrm>
            <a:off x="1837678" y="553776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3" name="Google Shape;263;p43"/>
          <p:cNvSpPr txBox="1"/>
          <p:nvPr>
            <p:ph idx="4" type="body"/>
          </p:nvPr>
        </p:nvSpPr>
        <p:spPr>
          <a:xfrm>
            <a:off x="1837677" y="5273332"/>
            <a:ext cx="5581039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01B92"/>
              </a:buClr>
              <a:buSzPts val="1800"/>
              <a:buNone/>
              <a:defRPr b="1" sz="1800">
                <a:solidFill>
                  <a:srgbClr val="301B9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264" name="Google Shape;264;p4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295842" y="307556"/>
            <a:ext cx="3573889" cy="821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43"/>
          <p:cNvPicPr preferRelativeResize="0"/>
          <p:nvPr/>
        </p:nvPicPr>
        <p:blipFill rotWithShape="1">
          <a:blip r:embed="rId8">
            <a:alphaModFix/>
          </a:blip>
          <a:srcRect b="17724" l="62022" r="2731" t="18062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43"/>
          <p:cNvSpPr txBox="1"/>
          <p:nvPr>
            <p:ph idx="5" type="body"/>
          </p:nvPr>
        </p:nvSpPr>
        <p:spPr>
          <a:xfrm>
            <a:off x="2581756" y="20384"/>
            <a:ext cx="4646358" cy="734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descr="User icon Royalty Free Vector Image - VectorStock" id="267" name="Google Shape;267;p43"/>
          <p:cNvPicPr preferRelativeResize="0"/>
          <p:nvPr/>
        </p:nvPicPr>
        <p:blipFill rotWithShape="1">
          <a:blip r:embed="rId9">
            <a:alphaModFix/>
          </a:blip>
          <a:srcRect b="34222" l="26030" r="26030" t="21389"/>
          <a:stretch/>
        </p:blipFill>
        <p:spPr>
          <a:xfrm>
            <a:off x="353568" y="5211250"/>
            <a:ext cx="1353600" cy="1353600"/>
          </a:xfrm>
          <a:custGeom>
            <a:rect b="b" l="l" r="r" t="t"/>
            <a:pathLst>
              <a:path extrusionOk="0" h="3044190" w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cap="flat" cmpd="sng" w="127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68" name="Google Shape;268;p43"/>
          <p:cNvSpPr/>
          <p:nvPr>
            <p:ph idx="6" type="pic"/>
          </p:nvPr>
        </p:nvSpPr>
        <p:spPr>
          <a:xfrm>
            <a:off x="353569" y="5211251"/>
            <a:ext cx="1353599" cy="1353599"/>
          </a:xfrm>
          <a:prstGeom prst="rect">
            <a:avLst/>
          </a:prstGeom>
          <a:noFill/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6"/>
          <p:cNvPicPr preferRelativeResize="0"/>
          <p:nvPr/>
        </p:nvPicPr>
        <p:blipFill rotWithShape="1">
          <a:blip r:embed="rId2">
            <a:alphaModFix/>
          </a:blip>
          <a:srcRect b="21179" l="0" r="11581" t="0"/>
          <a:stretch/>
        </p:blipFill>
        <p:spPr>
          <a:xfrm rot="-5400000">
            <a:off x="9807099" y="606901"/>
            <a:ext cx="2991808" cy="177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26"/>
          <p:cNvPicPr preferRelativeResize="0"/>
          <p:nvPr/>
        </p:nvPicPr>
        <p:blipFill rotWithShape="1">
          <a:blip r:embed="rId3">
            <a:alphaModFix/>
          </a:blip>
          <a:srcRect b="17724" l="79646" r="2730" t="18062"/>
          <a:stretch/>
        </p:blipFill>
        <p:spPr>
          <a:xfrm>
            <a:off x="0" y="401568"/>
            <a:ext cx="543946" cy="772151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2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3064"/>
              </a:buClr>
              <a:buSzPts val="6000"/>
              <a:buFont typeface="Roboto Condensed"/>
              <a:buNone/>
              <a:defRPr b="1" sz="6000">
                <a:solidFill>
                  <a:srgbClr val="1D3064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A8A8A"/>
              </a:buClr>
              <a:buSzPts val="2000"/>
              <a:buNone/>
              <a:defRPr sz="2000">
                <a:solidFill>
                  <a:srgbClr val="8A8A8A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A8A8A"/>
              </a:buClr>
              <a:buSzPts val="1800"/>
              <a:buNone/>
              <a:defRPr sz="1800">
                <a:solidFill>
                  <a:srgbClr val="8A8A8A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A8A8A"/>
              </a:buClr>
              <a:buSzPts val="1600"/>
              <a:buNone/>
              <a:defRPr sz="1600">
                <a:solidFill>
                  <a:srgbClr val="8A8A8A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A8A8A"/>
              </a:buClr>
              <a:buSzPts val="1600"/>
              <a:buNone/>
              <a:defRPr sz="1600">
                <a:solidFill>
                  <a:srgbClr val="8A8A8A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A8A8A"/>
              </a:buClr>
              <a:buSzPts val="1600"/>
              <a:buNone/>
              <a:defRPr sz="1600">
                <a:solidFill>
                  <a:srgbClr val="8A8A8A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A8A8A"/>
              </a:buClr>
              <a:buSzPts val="1600"/>
              <a:buNone/>
              <a:defRPr sz="1600">
                <a:solidFill>
                  <a:srgbClr val="8A8A8A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A8A8A"/>
              </a:buClr>
              <a:buSzPts val="1600"/>
              <a:buNone/>
              <a:defRPr sz="1600">
                <a:solidFill>
                  <a:srgbClr val="8A8A8A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A8A8A"/>
              </a:buClr>
              <a:buSzPts val="1600"/>
              <a:buNone/>
              <a:defRPr sz="1600">
                <a:solidFill>
                  <a:srgbClr val="8A8A8A"/>
                </a:solidFill>
              </a:defRPr>
            </a:lvl9pPr>
          </a:lstStyle>
          <a:p/>
        </p:txBody>
      </p:sp>
      <p:sp>
        <p:nvSpPr>
          <p:cNvPr id="27" name="Google Shape;27;p26"/>
          <p:cNvSpPr/>
          <p:nvPr/>
        </p:nvSpPr>
        <p:spPr>
          <a:xfrm>
            <a:off x="0" y="5905332"/>
            <a:ext cx="1901425" cy="952668"/>
          </a:xfrm>
          <a:custGeom>
            <a:rect b="b" l="l" r="r" t="t"/>
            <a:pathLst>
              <a:path extrusionOk="0" h="1024" w="2048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0">
                <a:srgbClr val="1D3064"/>
              </a:gs>
              <a:gs pos="50000">
                <a:srgbClr val="1D3064"/>
              </a:gs>
              <a:gs pos="100000">
                <a:schemeClr val="dk2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Blue">
  <p:cSld name="Title Slide - Blue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44"/>
          <p:cNvPicPr preferRelativeResize="0"/>
          <p:nvPr/>
        </p:nvPicPr>
        <p:blipFill rotWithShape="1">
          <a:blip r:embed="rId2">
            <a:alphaModFix/>
          </a:blip>
          <a:srcRect b="24999" l="0" r="0" t="187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44"/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Darshan Institute of Engineering &amp; Technology, Rajkot</a:t>
            </a:r>
            <a:endParaRPr/>
          </a:p>
        </p:txBody>
      </p:sp>
      <p:sp>
        <p:nvSpPr>
          <p:cNvPr id="272" name="Google Shape;272;p44"/>
          <p:cNvSpPr/>
          <p:nvPr/>
        </p:nvSpPr>
        <p:spPr>
          <a:xfrm>
            <a:off x="2554514" y="1"/>
            <a:ext cx="5255702" cy="1335004"/>
          </a:xfrm>
          <a:custGeom>
            <a:rect b="b" l="l" r="r" t="t"/>
            <a:pathLst>
              <a:path extrusionOk="0" h="517" w="2048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0">
                <a:srgbClr val="0E47A1"/>
              </a:gs>
              <a:gs pos="10000">
                <a:srgbClr val="0E47A1"/>
              </a:gs>
              <a:gs pos="100000">
                <a:srgbClr val="03A9F5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73" name="Google Shape;273;p44"/>
          <p:cNvSpPr/>
          <p:nvPr/>
        </p:nvSpPr>
        <p:spPr>
          <a:xfrm>
            <a:off x="0" y="5905331"/>
            <a:ext cx="1901425" cy="952668"/>
          </a:xfrm>
          <a:custGeom>
            <a:rect b="b" l="l" r="r" t="t"/>
            <a:pathLst>
              <a:path extrusionOk="0" h="1024" w="2048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0">
                <a:srgbClr val="0E47A1"/>
              </a:gs>
              <a:gs pos="10000">
                <a:srgbClr val="0E47A1"/>
              </a:gs>
              <a:gs pos="100000">
                <a:srgbClr val="03A9F5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274" name="Google Shape;274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08334" y="4602222"/>
            <a:ext cx="3383666" cy="2255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40861" y="2096941"/>
            <a:ext cx="2813885" cy="211920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6" name="Google Shape;276;p44"/>
          <p:cNvCxnSpPr/>
          <p:nvPr/>
        </p:nvCxnSpPr>
        <p:spPr>
          <a:xfrm>
            <a:off x="1926694" y="6124097"/>
            <a:ext cx="4356000" cy="0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7" name="Google Shape;277;p44"/>
          <p:cNvSpPr txBox="1"/>
          <p:nvPr>
            <p:ph type="ctrTitle"/>
          </p:nvPr>
        </p:nvSpPr>
        <p:spPr>
          <a:xfrm>
            <a:off x="559490" y="1122364"/>
            <a:ext cx="7035300" cy="2578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6600"/>
              <a:buFont typeface="Roboto Condensed"/>
              <a:buNone/>
              <a:defRPr b="1" sz="66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78" name="Google Shape;278;p4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98063" y="6232297"/>
            <a:ext cx="182880" cy="182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4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998063" y="6505320"/>
            <a:ext cx="182880" cy="18288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4"/>
          <p:cNvSpPr txBox="1"/>
          <p:nvPr>
            <p:ph idx="1" type="body"/>
          </p:nvPr>
        </p:nvSpPr>
        <p:spPr>
          <a:xfrm>
            <a:off x="2180943" y="6175935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1" name="Google Shape;281;p44"/>
          <p:cNvSpPr txBox="1"/>
          <p:nvPr>
            <p:ph idx="2" type="body"/>
          </p:nvPr>
        </p:nvSpPr>
        <p:spPr>
          <a:xfrm>
            <a:off x="2183874" y="646021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2" name="Google Shape;282;p44"/>
          <p:cNvSpPr txBox="1"/>
          <p:nvPr>
            <p:ph idx="3" type="body"/>
          </p:nvPr>
        </p:nvSpPr>
        <p:spPr>
          <a:xfrm>
            <a:off x="1837678" y="553776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3" name="Google Shape;283;p44"/>
          <p:cNvSpPr txBox="1"/>
          <p:nvPr>
            <p:ph idx="4" type="body"/>
          </p:nvPr>
        </p:nvSpPr>
        <p:spPr>
          <a:xfrm>
            <a:off x="1837677" y="5273332"/>
            <a:ext cx="5581039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E47A1"/>
              </a:buClr>
              <a:buSzPts val="1800"/>
              <a:buNone/>
              <a:defRPr b="1" sz="1800">
                <a:solidFill>
                  <a:srgbClr val="0E47A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284" name="Google Shape;284;p4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295842" y="307556"/>
            <a:ext cx="3573889" cy="821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44"/>
          <p:cNvPicPr preferRelativeResize="0"/>
          <p:nvPr/>
        </p:nvPicPr>
        <p:blipFill rotWithShape="1">
          <a:blip r:embed="rId8">
            <a:alphaModFix/>
          </a:blip>
          <a:srcRect b="17724" l="62022" r="2731" t="18062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44"/>
          <p:cNvSpPr txBox="1"/>
          <p:nvPr>
            <p:ph idx="5" type="body"/>
          </p:nvPr>
        </p:nvSpPr>
        <p:spPr>
          <a:xfrm>
            <a:off x="2581756" y="20384"/>
            <a:ext cx="4646358" cy="734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descr="User icon Royalty Free Vector Image - VectorStock" id="287" name="Google Shape;287;p44"/>
          <p:cNvPicPr preferRelativeResize="0"/>
          <p:nvPr/>
        </p:nvPicPr>
        <p:blipFill rotWithShape="1">
          <a:blip r:embed="rId9">
            <a:alphaModFix/>
          </a:blip>
          <a:srcRect b="34222" l="26030" r="26030" t="21389"/>
          <a:stretch/>
        </p:blipFill>
        <p:spPr>
          <a:xfrm>
            <a:off x="353568" y="5211250"/>
            <a:ext cx="1353600" cy="1353600"/>
          </a:xfrm>
          <a:custGeom>
            <a:rect b="b" l="l" r="r" t="t"/>
            <a:pathLst>
              <a:path extrusionOk="0" h="3044190" w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cap="flat" cmpd="sng" w="127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88" name="Google Shape;288;p44"/>
          <p:cNvSpPr/>
          <p:nvPr>
            <p:ph idx="6" type="pic"/>
          </p:nvPr>
        </p:nvSpPr>
        <p:spPr>
          <a:xfrm>
            <a:off x="353569" y="5211251"/>
            <a:ext cx="1353599" cy="1353599"/>
          </a:xfrm>
          <a:prstGeom prst="rect">
            <a:avLst/>
          </a:prstGeom>
          <a:noFill/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 - Red">
  <p:cSld name="1_Title Slide - Red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45"/>
          <p:cNvPicPr preferRelativeResize="0"/>
          <p:nvPr/>
        </p:nvPicPr>
        <p:blipFill rotWithShape="1">
          <a:blip r:embed="rId2">
            <a:alphaModFix/>
          </a:blip>
          <a:srcRect b="24999" l="0" r="0" t="187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45"/>
          <p:cNvSpPr/>
          <p:nvPr/>
        </p:nvSpPr>
        <p:spPr>
          <a:xfrm>
            <a:off x="2554514" y="1"/>
            <a:ext cx="5255702" cy="1335004"/>
          </a:xfrm>
          <a:custGeom>
            <a:rect b="b" l="l" r="r" t="t"/>
            <a:pathLst>
              <a:path extrusionOk="0" h="517" w="2048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0">
                <a:srgbClr val="B71B1C"/>
              </a:gs>
              <a:gs pos="10000">
                <a:srgbClr val="B71B1C"/>
              </a:gs>
              <a:gs pos="100000">
                <a:srgbClr val="ED524F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292" name="Google Shape;292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08334" y="4602222"/>
            <a:ext cx="3383666" cy="2255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95842" y="307556"/>
            <a:ext cx="3573889" cy="821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45"/>
          <p:cNvPicPr preferRelativeResize="0"/>
          <p:nvPr/>
        </p:nvPicPr>
        <p:blipFill rotWithShape="1">
          <a:blip r:embed="rId5">
            <a:alphaModFix/>
          </a:blip>
          <a:srcRect b="17724" l="62022" r="2731" t="18062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45"/>
          <p:cNvSpPr txBox="1"/>
          <p:nvPr>
            <p:ph idx="1" type="body"/>
          </p:nvPr>
        </p:nvSpPr>
        <p:spPr>
          <a:xfrm>
            <a:off x="2581756" y="20384"/>
            <a:ext cx="4646358" cy="734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6" name="Google Shape;296;p45"/>
          <p:cNvSpPr/>
          <p:nvPr/>
        </p:nvSpPr>
        <p:spPr>
          <a:xfrm rot="5400000">
            <a:off x="4309292" y="1717040"/>
            <a:ext cx="3461658" cy="2984188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2F2F2"/>
          </a:solidFill>
          <a:ln cap="flat" cmpd="sng" w="57150">
            <a:solidFill>
              <a:schemeClr val="accent6"/>
            </a:solidFill>
            <a:prstDash val="lg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97" name="Google Shape;297;p45"/>
          <p:cNvSpPr txBox="1"/>
          <p:nvPr/>
        </p:nvSpPr>
        <p:spPr>
          <a:xfrm>
            <a:off x="5014038" y="2239638"/>
            <a:ext cx="2052165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60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Thank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60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You</a:t>
            </a:r>
            <a:endParaRPr/>
          </a:p>
        </p:txBody>
      </p:sp>
      <p:sp>
        <p:nvSpPr>
          <p:cNvPr id="298" name="Google Shape;298;p45"/>
          <p:cNvSpPr/>
          <p:nvPr/>
        </p:nvSpPr>
        <p:spPr>
          <a:xfrm>
            <a:off x="7678346" y="2221532"/>
            <a:ext cx="4513654" cy="1951692"/>
          </a:xfrm>
          <a:prstGeom prst="rect">
            <a:avLst/>
          </a:prstGeom>
          <a:solidFill>
            <a:schemeClr val="accent6"/>
          </a:solidFill>
          <a:ln cap="flat" cmpd="sng" w="12700">
            <a:solidFill>
              <a:srgbClr val="86333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99" name="Google Shape;299;p45"/>
          <p:cNvSpPr/>
          <p:nvPr/>
        </p:nvSpPr>
        <p:spPr>
          <a:xfrm>
            <a:off x="0" y="2221532"/>
            <a:ext cx="4402106" cy="1951692"/>
          </a:xfrm>
          <a:prstGeom prst="rect">
            <a:avLst/>
          </a:prstGeom>
          <a:solidFill>
            <a:schemeClr val="accent6"/>
          </a:solidFill>
          <a:ln cap="flat" cmpd="sng" w="12700">
            <a:solidFill>
              <a:srgbClr val="86333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00" name="Google Shape;300;p45"/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Darshan Institute of Engineering &amp; Technology, Rajkot</a:t>
            </a:r>
            <a:endParaRPr/>
          </a:p>
        </p:txBody>
      </p:sp>
      <p:sp>
        <p:nvSpPr>
          <p:cNvPr id="301" name="Google Shape;301;p45"/>
          <p:cNvSpPr/>
          <p:nvPr/>
        </p:nvSpPr>
        <p:spPr>
          <a:xfrm>
            <a:off x="0" y="5905331"/>
            <a:ext cx="1901425" cy="952668"/>
          </a:xfrm>
          <a:custGeom>
            <a:rect b="b" l="l" r="r" t="t"/>
            <a:pathLst>
              <a:path extrusionOk="0" h="1024" w="2048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0">
                <a:srgbClr val="B71B1C"/>
              </a:gs>
              <a:gs pos="10000">
                <a:srgbClr val="B71B1C"/>
              </a:gs>
              <a:gs pos="100000">
                <a:srgbClr val="ED524F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302" name="Google Shape;302;p45"/>
          <p:cNvCxnSpPr/>
          <p:nvPr/>
        </p:nvCxnSpPr>
        <p:spPr>
          <a:xfrm>
            <a:off x="1926694" y="6124097"/>
            <a:ext cx="4356000" cy="0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03" name="Google Shape;303;p4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998063" y="6232297"/>
            <a:ext cx="182880" cy="182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4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998063" y="6505320"/>
            <a:ext cx="182880" cy="18288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45"/>
          <p:cNvSpPr txBox="1"/>
          <p:nvPr>
            <p:ph idx="2" type="body"/>
          </p:nvPr>
        </p:nvSpPr>
        <p:spPr>
          <a:xfrm>
            <a:off x="2180943" y="6175935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6" name="Google Shape;306;p45"/>
          <p:cNvSpPr txBox="1"/>
          <p:nvPr>
            <p:ph idx="3" type="body"/>
          </p:nvPr>
        </p:nvSpPr>
        <p:spPr>
          <a:xfrm>
            <a:off x="2183874" y="646021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7" name="Google Shape;307;p45"/>
          <p:cNvSpPr txBox="1"/>
          <p:nvPr>
            <p:ph idx="4" type="body"/>
          </p:nvPr>
        </p:nvSpPr>
        <p:spPr>
          <a:xfrm>
            <a:off x="1837678" y="553776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8" name="Google Shape;308;p45"/>
          <p:cNvSpPr txBox="1"/>
          <p:nvPr>
            <p:ph idx="5" type="body"/>
          </p:nvPr>
        </p:nvSpPr>
        <p:spPr>
          <a:xfrm>
            <a:off x="1837677" y="5273332"/>
            <a:ext cx="5581039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71B1C"/>
              </a:buClr>
              <a:buSzPts val="1800"/>
              <a:buNone/>
              <a:defRPr b="1" sz="1800">
                <a:solidFill>
                  <a:srgbClr val="B71B1C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309" name="Google Shape;309;p45"/>
          <p:cNvPicPr preferRelativeResize="0"/>
          <p:nvPr/>
        </p:nvPicPr>
        <p:blipFill rotWithShape="1">
          <a:blip r:embed="rId8">
            <a:alphaModFix/>
          </a:blip>
          <a:srcRect b="18186" l="24746" r="25760" t="7575"/>
          <a:stretch/>
        </p:blipFill>
        <p:spPr>
          <a:xfrm>
            <a:off x="356499" y="5214354"/>
            <a:ext cx="1354234" cy="1354234"/>
          </a:xfrm>
          <a:custGeom>
            <a:rect b="b" l="l" r="r" t="t"/>
            <a:pathLst>
              <a:path extrusionOk="0" h="4572000" w="4572000">
                <a:moveTo>
                  <a:pt x="2286000" y="0"/>
                </a:moveTo>
                <a:cubicBezTo>
                  <a:pt x="3548523" y="0"/>
                  <a:pt x="4572000" y="1023477"/>
                  <a:pt x="4572000" y="2286000"/>
                </a:cubicBezTo>
                <a:cubicBezTo>
                  <a:pt x="4572000" y="3548523"/>
                  <a:pt x="3548523" y="4572000"/>
                  <a:pt x="2286000" y="4572000"/>
                </a:cubicBezTo>
                <a:cubicBezTo>
                  <a:pt x="1023477" y="4572000"/>
                  <a:pt x="0" y="3548523"/>
                  <a:pt x="0" y="2286000"/>
                </a:cubicBezTo>
                <a:cubicBezTo>
                  <a:pt x="0" y="1023477"/>
                  <a:pt x="1023477" y="0"/>
                  <a:pt x="2286000" y="0"/>
                </a:cubicBezTo>
                <a:close/>
              </a:path>
            </a:pathLst>
          </a:custGeom>
          <a:noFill/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User icon Royalty Free Vector Image - VectorStock" id="310" name="Google Shape;310;p45"/>
          <p:cNvPicPr preferRelativeResize="0"/>
          <p:nvPr/>
        </p:nvPicPr>
        <p:blipFill rotWithShape="1">
          <a:blip r:embed="rId9">
            <a:alphaModFix/>
          </a:blip>
          <a:srcRect b="34222" l="26030" r="26030" t="21389"/>
          <a:stretch/>
        </p:blipFill>
        <p:spPr>
          <a:xfrm>
            <a:off x="353568" y="5211250"/>
            <a:ext cx="1353600" cy="1353600"/>
          </a:xfrm>
          <a:custGeom>
            <a:rect b="b" l="l" r="r" t="t"/>
            <a:pathLst>
              <a:path extrusionOk="0" h="3044190" w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cap="flat" cmpd="sng" w="127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11" name="Google Shape;311;p45"/>
          <p:cNvSpPr/>
          <p:nvPr>
            <p:ph idx="6" type="pic"/>
          </p:nvPr>
        </p:nvSpPr>
        <p:spPr>
          <a:xfrm>
            <a:off x="353569" y="5211251"/>
            <a:ext cx="1353599" cy="1353599"/>
          </a:xfrm>
          <a:prstGeom prst="rect">
            <a:avLst/>
          </a:prstGeom>
          <a:noFill/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Pink">
  <p:cSld name="Title Slide - Pink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46"/>
          <p:cNvPicPr preferRelativeResize="0"/>
          <p:nvPr/>
        </p:nvPicPr>
        <p:blipFill rotWithShape="1">
          <a:blip r:embed="rId2">
            <a:alphaModFix/>
          </a:blip>
          <a:srcRect b="24999" l="0" r="0" t="187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46"/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Darshan Institute of Engineering &amp; Technology, Rajkot</a:t>
            </a:r>
            <a:endParaRPr/>
          </a:p>
        </p:txBody>
      </p:sp>
      <p:sp>
        <p:nvSpPr>
          <p:cNvPr id="315" name="Google Shape;315;p46"/>
          <p:cNvSpPr/>
          <p:nvPr/>
        </p:nvSpPr>
        <p:spPr>
          <a:xfrm>
            <a:off x="2554514" y="1"/>
            <a:ext cx="5255702" cy="1335004"/>
          </a:xfrm>
          <a:custGeom>
            <a:rect b="b" l="l" r="r" t="t"/>
            <a:pathLst>
              <a:path extrusionOk="0" h="517" w="2048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0">
                <a:srgbClr val="890E4F"/>
              </a:gs>
              <a:gs pos="10000">
                <a:srgbClr val="890E4F"/>
              </a:gs>
              <a:gs pos="100000">
                <a:srgbClr val="D81A60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16" name="Google Shape;316;p46"/>
          <p:cNvSpPr/>
          <p:nvPr/>
        </p:nvSpPr>
        <p:spPr>
          <a:xfrm>
            <a:off x="0" y="5905331"/>
            <a:ext cx="1901425" cy="952668"/>
          </a:xfrm>
          <a:custGeom>
            <a:rect b="b" l="l" r="r" t="t"/>
            <a:pathLst>
              <a:path extrusionOk="0" h="1024" w="2048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0">
                <a:srgbClr val="890E4F"/>
              </a:gs>
              <a:gs pos="10000">
                <a:srgbClr val="890E4F"/>
              </a:gs>
              <a:gs pos="100000">
                <a:srgbClr val="D81A60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317" name="Google Shape;317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08334" y="4602222"/>
            <a:ext cx="3383666" cy="2255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40861" y="2096941"/>
            <a:ext cx="2813885" cy="211920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9" name="Google Shape;319;p46"/>
          <p:cNvCxnSpPr/>
          <p:nvPr/>
        </p:nvCxnSpPr>
        <p:spPr>
          <a:xfrm>
            <a:off x="1926694" y="6124097"/>
            <a:ext cx="4356000" cy="0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20" name="Google Shape;320;p46"/>
          <p:cNvSpPr txBox="1"/>
          <p:nvPr>
            <p:ph type="ctrTitle"/>
          </p:nvPr>
        </p:nvSpPr>
        <p:spPr>
          <a:xfrm>
            <a:off x="559490" y="1122364"/>
            <a:ext cx="7035300" cy="2578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6600"/>
              <a:buFont typeface="Roboto Condensed"/>
              <a:buNone/>
              <a:defRPr b="1" sz="66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21" name="Google Shape;321;p4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98063" y="6232297"/>
            <a:ext cx="182880" cy="182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4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998063" y="6505320"/>
            <a:ext cx="182880" cy="18288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46"/>
          <p:cNvSpPr txBox="1"/>
          <p:nvPr>
            <p:ph idx="1" type="body"/>
          </p:nvPr>
        </p:nvSpPr>
        <p:spPr>
          <a:xfrm>
            <a:off x="2180943" y="6175935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4" name="Google Shape;324;p46"/>
          <p:cNvSpPr txBox="1"/>
          <p:nvPr>
            <p:ph idx="2" type="body"/>
          </p:nvPr>
        </p:nvSpPr>
        <p:spPr>
          <a:xfrm>
            <a:off x="2183874" y="646021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5" name="Google Shape;325;p46"/>
          <p:cNvSpPr txBox="1"/>
          <p:nvPr>
            <p:ph idx="3" type="body"/>
          </p:nvPr>
        </p:nvSpPr>
        <p:spPr>
          <a:xfrm>
            <a:off x="1837678" y="553776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6" name="Google Shape;326;p46"/>
          <p:cNvSpPr txBox="1"/>
          <p:nvPr>
            <p:ph idx="4" type="body"/>
          </p:nvPr>
        </p:nvSpPr>
        <p:spPr>
          <a:xfrm>
            <a:off x="1837677" y="5273332"/>
            <a:ext cx="5581039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90E4F"/>
              </a:buClr>
              <a:buSzPts val="1800"/>
              <a:buNone/>
              <a:defRPr b="1" sz="1800">
                <a:solidFill>
                  <a:srgbClr val="890E4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327" name="Google Shape;327;p4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295842" y="307556"/>
            <a:ext cx="3573889" cy="821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46"/>
          <p:cNvPicPr preferRelativeResize="0"/>
          <p:nvPr/>
        </p:nvPicPr>
        <p:blipFill rotWithShape="1">
          <a:blip r:embed="rId8">
            <a:alphaModFix/>
          </a:blip>
          <a:srcRect b="17724" l="62022" r="2731" t="18062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46"/>
          <p:cNvSpPr txBox="1"/>
          <p:nvPr>
            <p:ph idx="5" type="body"/>
          </p:nvPr>
        </p:nvSpPr>
        <p:spPr>
          <a:xfrm>
            <a:off x="2581756" y="20384"/>
            <a:ext cx="4646358" cy="734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descr="User icon Royalty Free Vector Image - VectorStock" id="330" name="Google Shape;330;p46"/>
          <p:cNvPicPr preferRelativeResize="0"/>
          <p:nvPr/>
        </p:nvPicPr>
        <p:blipFill rotWithShape="1">
          <a:blip r:embed="rId9">
            <a:alphaModFix/>
          </a:blip>
          <a:srcRect b="34222" l="26030" r="26030" t="21389"/>
          <a:stretch/>
        </p:blipFill>
        <p:spPr>
          <a:xfrm>
            <a:off x="353568" y="5211250"/>
            <a:ext cx="1353600" cy="1353600"/>
          </a:xfrm>
          <a:custGeom>
            <a:rect b="b" l="l" r="r" t="t"/>
            <a:pathLst>
              <a:path extrusionOk="0" h="3044190" w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cap="flat" cmpd="sng" w="127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31" name="Google Shape;331;p46"/>
          <p:cNvSpPr/>
          <p:nvPr>
            <p:ph idx="6" type="pic"/>
          </p:nvPr>
        </p:nvSpPr>
        <p:spPr>
          <a:xfrm>
            <a:off x="353569" y="5211251"/>
            <a:ext cx="1353599" cy="1353599"/>
          </a:xfrm>
          <a:prstGeom prst="rect">
            <a:avLst/>
          </a:prstGeom>
          <a:noFill/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Logo on BR">
  <p:cSld name="Title and Content - Logo on B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7"/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fmla="val 0" name="adj"/>
            </a:avLst>
          </a:prstGeom>
          <a:solidFill>
            <a:srgbClr val="DFDF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0" name="Google Shape;30;p27"/>
          <p:cNvSpPr txBox="1"/>
          <p:nvPr/>
        </p:nvSpPr>
        <p:spPr>
          <a:xfrm>
            <a:off x="8610600" y="6604000"/>
            <a:ext cx="2743200" cy="255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2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‹#›</a:t>
            </a:fld>
            <a:endParaRPr b="1" sz="1200">
              <a:solidFill>
                <a:srgbClr val="36363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31" name="Google Shape;31;p27"/>
          <p:cNvPicPr preferRelativeResize="0"/>
          <p:nvPr/>
        </p:nvPicPr>
        <p:blipFill rotWithShape="1">
          <a:blip r:embed="rId2">
            <a:alphaModFix/>
          </a:blip>
          <a:srcRect b="3534" l="0" r="1768" t="86739"/>
          <a:stretch/>
        </p:blipFill>
        <p:spPr>
          <a:xfrm>
            <a:off x="0" y="0"/>
            <a:ext cx="12192000" cy="711201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27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  <a:defRPr b="1" sz="34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7"/>
          <p:cNvSpPr txBox="1"/>
          <p:nvPr>
            <p:ph idx="1" type="body"/>
          </p:nvPr>
        </p:nvSpPr>
        <p:spPr>
          <a:xfrm>
            <a:off x="131180" y="863445"/>
            <a:ext cx="11737547" cy="55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  <a:defRPr sz="2400">
                <a:solidFill>
                  <a:schemeClr val="dk1"/>
                </a:solidFill>
              </a:defRPr>
            </a:lvl1pPr>
            <a:lvl2pPr indent="-355600" lvl="1" marL="91440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Noto Sans Symbols"/>
              <a:buChar char="⮩"/>
              <a:defRPr sz="2000">
                <a:solidFill>
                  <a:schemeClr val="dk1"/>
                </a:solidFill>
              </a:defRPr>
            </a:lvl2pPr>
            <a:lvl3pPr indent="-342900" lvl="2" marL="137160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oto Sans Symbols"/>
              <a:buChar char="▪"/>
              <a:defRPr sz="1800">
                <a:solidFill>
                  <a:schemeClr val="dk1"/>
                </a:solidFill>
              </a:defRPr>
            </a:lvl3pPr>
            <a:lvl4pPr indent="-330200" lvl="3" marL="182880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4pPr>
            <a:lvl5pPr indent="-330200" lvl="4" marL="228600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34" name="Google Shape;34;p27"/>
          <p:cNvCxnSpPr/>
          <p:nvPr/>
        </p:nvCxnSpPr>
        <p:spPr>
          <a:xfrm>
            <a:off x="0" y="711201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5" name="Google Shape;35;p27"/>
          <p:cNvCxnSpPr/>
          <p:nvPr/>
        </p:nvCxnSpPr>
        <p:spPr>
          <a:xfrm flipH="1" rot="10800000">
            <a:off x="0" y="6454009"/>
            <a:ext cx="11868727" cy="152242"/>
          </a:xfrm>
          <a:prstGeom prst="straightConnector1">
            <a:avLst/>
          </a:prstGeom>
          <a:noFill/>
          <a:ln cap="flat" cmpd="sng" w="12700">
            <a:solidFill>
              <a:srgbClr val="BFBFBF">
                <a:alpha val="6980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Logo on BL">
  <p:cSld name="Title and Content - Logo on BL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8"/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fmla="val 0" name="adj"/>
            </a:avLst>
          </a:prstGeom>
          <a:solidFill>
            <a:srgbClr val="DFDF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8" name="Google Shape;38;p28"/>
          <p:cNvSpPr txBox="1"/>
          <p:nvPr/>
        </p:nvSpPr>
        <p:spPr>
          <a:xfrm>
            <a:off x="8610600" y="6604000"/>
            <a:ext cx="2743200" cy="255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2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‹#›</a:t>
            </a:fld>
            <a:endParaRPr b="1" sz="1200">
              <a:solidFill>
                <a:srgbClr val="36363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39" name="Google Shape;39;p28"/>
          <p:cNvPicPr preferRelativeResize="0"/>
          <p:nvPr/>
        </p:nvPicPr>
        <p:blipFill rotWithShape="1">
          <a:blip r:embed="rId2">
            <a:alphaModFix/>
          </a:blip>
          <a:srcRect b="3534" l="0" r="1768" t="86739"/>
          <a:stretch/>
        </p:blipFill>
        <p:spPr>
          <a:xfrm>
            <a:off x="0" y="0"/>
            <a:ext cx="12192000" cy="711201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8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  <a:defRPr b="1" sz="34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8"/>
          <p:cNvSpPr txBox="1"/>
          <p:nvPr>
            <p:ph idx="1" type="body"/>
          </p:nvPr>
        </p:nvSpPr>
        <p:spPr>
          <a:xfrm>
            <a:off x="240145" y="863445"/>
            <a:ext cx="11820676" cy="5486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  <a:defRPr sz="2400">
                <a:solidFill>
                  <a:schemeClr val="dk1"/>
                </a:solidFill>
              </a:defRPr>
            </a:lvl1pPr>
            <a:lvl2pPr indent="-355600" lvl="1" marL="91440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Noto Sans Symbols"/>
              <a:buChar char="⮩"/>
              <a:defRPr sz="2000">
                <a:solidFill>
                  <a:schemeClr val="dk1"/>
                </a:solidFill>
              </a:defRPr>
            </a:lvl2pPr>
            <a:lvl3pPr indent="-342900" lvl="2" marL="137160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oto Sans Symbols"/>
              <a:buChar char="▪"/>
              <a:defRPr sz="1800">
                <a:solidFill>
                  <a:schemeClr val="dk1"/>
                </a:solidFill>
              </a:defRPr>
            </a:lvl3pPr>
            <a:lvl4pPr indent="-330200" lvl="3" marL="182880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4pPr>
            <a:lvl5pPr indent="-330200" lvl="4" marL="228600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42" name="Google Shape;42;p28"/>
          <p:cNvCxnSpPr/>
          <p:nvPr/>
        </p:nvCxnSpPr>
        <p:spPr>
          <a:xfrm>
            <a:off x="0" y="711201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3" name="Google Shape;43;p28"/>
          <p:cNvCxnSpPr/>
          <p:nvPr/>
        </p:nvCxnSpPr>
        <p:spPr>
          <a:xfrm>
            <a:off x="0" y="6603999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BFBFBF">
                <a:alpha val="6980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Default Color">
  <p:cSld name="Title Slide - Default Colo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29"/>
          <p:cNvPicPr preferRelativeResize="0"/>
          <p:nvPr/>
        </p:nvPicPr>
        <p:blipFill rotWithShape="1">
          <a:blip r:embed="rId2">
            <a:alphaModFix/>
          </a:blip>
          <a:srcRect b="24999" l="0" r="0" t="187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29"/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Darshan Institute of Engineering &amp; Technology, Rajkot</a:t>
            </a:r>
            <a:endParaRPr/>
          </a:p>
        </p:txBody>
      </p:sp>
      <p:sp>
        <p:nvSpPr>
          <p:cNvPr id="47" name="Google Shape;47;p29"/>
          <p:cNvSpPr/>
          <p:nvPr/>
        </p:nvSpPr>
        <p:spPr>
          <a:xfrm>
            <a:off x="2554514" y="1"/>
            <a:ext cx="5255702" cy="1335004"/>
          </a:xfrm>
          <a:custGeom>
            <a:rect b="b" l="l" r="r" t="t"/>
            <a:pathLst>
              <a:path extrusionOk="0" h="517" w="2048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0">
                <a:srgbClr val="1D3064"/>
              </a:gs>
              <a:gs pos="50000">
                <a:srgbClr val="1D3064"/>
              </a:gs>
              <a:gs pos="100000">
                <a:schemeClr val="dk2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8" name="Google Shape;48;p29"/>
          <p:cNvSpPr/>
          <p:nvPr/>
        </p:nvSpPr>
        <p:spPr>
          <a:xfrm>
            <a:off x="0" y="5905331"/>
            <a:ext cx="1901425" cy="952668"/>
          </a:xfrm>
          <a:custGeom>
            <a:rect b="b" l="l" r="r" t="t"/>
            <a:pathLst>
              <a:path extrusionOk="0" h="1024" w="2048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0">
                <a:srgbClr val="1D3064"/>
              </a:gs>
              <a:gs pos="50000">
                <a:srgbClr val="1D3064"/>
              </a:gs>
              <a:gs pos="100000">
                <a:schemeClr val="dk2"/>
              </a:gs>
            </a:gsLst>
            <a:lin ang="108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49" name="Google Shape;49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08334" y="4602222"/>
            <a:ext cx="3383666" cy="2255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40861" y="2096941"/>
            <a:ext cx="2813885" cy="211920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" name="Google Shape;51;p29"/>
          <p:cNvCxnSpPr/>
          <p:nvPr/>
        </p:nvCxnSpPr>
        <p:spPr>
          <a:xfrm>
            <a:off x="1926694" y="6124097"/>
            <a:ext cx="4356000" cy="0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2" name="Google Shape;52;p29"/>
          <p:cNvSpPr txBox="1"/>
          <p:nvPr>
            <p:ph type="ctrTitle"/>
          </p:nvPr>
        </p:nvSpPr>
        <p:spPr>
          <a:xfrm>
            <a:off x="559490" y="1122364"/>
            <a:ext cx="7035300" cy="2578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6600"/>
              <a:buFont typeface="Roboto Condensed"/>
              <a:buNone/>
              <a:defRPr b="1" sz="66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53" name="Google Shape;53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98063" y="6232297"/>
            <a:ext cx="182880" cy="182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2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998063" y="6505320"/>
            <a:ext cx="182880" cy="18288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29"/>
          <p:cNvSpPr txBox="1"/>
          <p:nvPr>
            <p:ph idx="1" type="body"/>
          </p:nvPr>
        </p:nvSpPr>
        <p:spPr>
          <a:xfrm>
            <a:off x="2180943" y="6175935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29"/>
          <p:cNvSpPr txBox="1"/>
          <p:nvPr>
            <p:ph idx="2" type="body"/>
          </p:nvPr>
        </p:nvSpPr>
        <p:spPr>
          <a:xfrm>
            <a:off x="2183874" y="646021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" name="Google Shape;57;p29"/>
          <p:cNvSpPr txBox="1"/>
          <p:nvPr>
            <p:ph idx="3" type="body"/>
          </p:nvPr>
        </p:nvSpPr>
        <p:spPr>
          <a:xfrm>
            <a:off x="1837678" y="5537768"/>
            <a:ext cx="3735998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29"/>
          <p:cNvSpPr txBox="1"/>
          <p:nvPr>
            <p:ph idx="4" type="body"/>
          </p:nvPr>
        </p:nvSpPr>
        <p:spPr>
          <a:xfrm>
            <a:off x="1837677" y="5273332"/>
            <a:ext cx="5581039" cy="2900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3064"/>
              </a:buClr>
              <a:buSzPts val="1800"/>
              <a:buNone/>
              <a:defRPr b="1" sz="1800">
                <a:solidFill>
                  <a:srgbClr val="1D3064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59" name="Google Shape;59;p2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295842" y="307556"/>
            <a:ext cx="3573889" cy="821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29"/>
          <p:cNvPicPr preferRelativeResize="0"/>
          <p:nvPr/>
        </p:nvPicPr>
        <p:blipFill rotWithShape="1">
          <a:blip r:embed="rId8">
            <a:alphaModFix/>
          </a:blip>
          <a:srcRect b="17724" l="62022" r="2731" t="18062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29"/>
          <p:cNvSpPr txBox="1"/>
          <p:nvPr>
            <p:ph idx="5" type="body"/>
          </p:nvPr>
        </p:nvSpPr>
        <p:spPr>
          <a:xfrm>
            <a:off x="2581756" y="20384"/>
            <a:ext cx="4646358" cy="734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62" name="Google Shape;62;p29"/>
          <p:cNvPicPr preferRelativeResize="0"/>
          <p:nvPr/>
        </p:nvPicPr>
        <p:blipFill rotWithShape="1">
          <a:blip r:embed="rId9">
            <a:alphaModFix/>
          </a:blip>
          <a:srcRect b="22103" l="144383" r="-144383" t="-16142"/>
          <a:stretch/>
        </p:blipFill>
        <p:spPr>
          <a:xfrm>
            <a:off x="1834747" y="3985791"/>
            <a:ext cx="3075940" cy="289259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ser icon Royalty Free Vector Image - VectorStock" id="63" name="Google Shape;63;p29"/>
          <p:cNvPicPr preferRelativeResize="0"/>
          <p:nvPr/>
        </p:nvPicPr>
        <p:blipFill rotWithShape="1">
          <a:blip r:embed="rId10">
            <a:alphaModFix/>
          </a:blip>
          <a:srcRect b="34222" l="26030" r="26030" t="21389"/>
          <a:stretch/>
        </p:blipFill>
        <p:spPr>
          <a:xfrm>
            <a:off x="353568" y="5211250"/>
            <a:ext cx="1353600" cy="1353600"/>
          </a:xfrm>
          <a:custGeom>
            <a:rect b="b" l="l" r="r" t="t"/>
            <a:pathLst>
              <a:path extrusionOk="0" h="3044190" w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cap="flat" cmpd="sng" w="127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4" name="Google Shape;64;p29"/>
          <p:cNvSpPr/>
          <p:nvPr>
            <p:ph idx="6" type="pic"/>
          </p:nvPr>
        </p:nvSpPr>
        <p:spPr>
          <a:xfrm>
            <a:off x="353569" y="5211251"/>
            <a:ext cx="1353599" cy="1353599"/>
          </a:xfrm>
          <a:prstGeom prst="rect">
            <a:avLst/>
          </a:prstGeom>
          <a:noFill/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Logo on TR">
  <p:cSld name="Title and Content - Logo on TR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oogle Shape;66;p30"/>
          <p:cNvGrpSpPr/>
          <p:nvPr/>
        </p:nvGrpSpPr>
        <p:grpSpPr>
          <a:xfrm>
            <a:off x="9576895" y="861192"/>
            <a:ext cx="2554143" cy="587454"/>
            <a:chOff x="131177" y="5775962"/>
            <a:chExt cx="2530239" cy="581956"/>
          </a:xfrm>
        </p:grpSpPr>
        <p:pic>
          <p:nvPicPr>
            <p:cNvPr id="67" name="Google Shape;67;p30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8" name="Google Shape;68;p30"/>
            <p:cNvSpPr/>
            <p:nvPr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sp>
        <p:nvSpPr>
          <p:cNvPr id="69" name="Google Shape;69;p30"/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fmla="val 0" name="adj"/>
            </a:avLst>
          </a:prstGeom>
          <a:solidFill>
            <a:srgbClr val="DFDF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70" name="Google Shape;70;p30"/>
          <p:cNvSpPr txBox="1"/>
          <p:nvPr/>
        </p:nvSpPr>
        <p:spPr>
          <a:xfrm>
            <a:off x="838200" y="6604000"/>
            <a:ext cx="2743200" cy="255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63636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Prof. Pradyumansinh U. Jadeja</a:t>
            </a:r>
            <a:endParaRPr sz="1200">
              <a:solidFill>
                <a:srgbClr val="363636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1" name="Google Shape;71;p30"/>
          <p:cNvSpPr txBox="1"/>
          <p:nvPr/>
        </p:nvSpPr>
        <p:spPr>
          <a:xfrm>
            <a:off x="3386138" y="6603999"/>
            <a:ext cx="5224460" cy="3239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63636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#3150711 (SE)   </a:t>
            </a:r>
            <a:r>
              <a:rPr lang="en-US" sz="1200">
                <a:solidFill>
                  <a:srgbClr val="36363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⬥</a:t>
            </a:r>
            <a:r>
              <a:rPr lang="en-US" sz="1200">
                <a:solidFill>
                  <a:srgbClr val="363636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  Unit-9 DevOps</a:t>
            </a:r>
            <a:endParaRPr/>
          </a:p>
        </p:txBody>
      </p:sp>
      <p:sp>
        <p:nvSpPr>
          <p:cNvPr id="72" name="Google Shape;72;p30"/>
          <p:cNvSpPr txBox="1"/>
          <p:nvPr/>
        </p:nvSpPr>
        <p:spPr>
          <a:xfrm>
            <a:off x="8610600" y="6604000"/>
            <a:ext cx="2743200" cy="255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2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‹#›</a:t>
            </a:fld>
            <a:endParaRPr b="1" sz="1200">
              <a:solidFill>
                <a:srgbClr val="36363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73" name="Google Shape;73;p30"/>
          <p:cNvPicPr preferRelativeResize="0"/>
          <p:nvPr/>
        </p:nvPicPr>
        <p:blipFill rotWithShape="1">
          <a:blip r:embed="rId3">
            <a:alphaModFix/>
          </a:blip>
          <a:srcRect b="3534" l="0" r="1768" t="86739"/>
          <a:stretch/>
        </p:blipFill>
        <p:spPr>
          <a:xfrm>
            <a:off x="0" y="0"/>
            <a:ext cx="12192000" cy="711201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30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  <a:defRPr b="1" sz="34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30"/>
          <p:cNvSpPr txBox="1"/>
          <p:nvPr>
            <p:ph idx="1" type="body"/>
          </p:nvPr>
        </p:nvSpPr>
        <p:spPr>
          <a:xfrm>
            <a:off x="131180" y="863444"/>
            <a:ext cx="11929641" cy="55905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  <a:defRPr sz="2400">
                <a:solidFill>
                  <a:schemeClr val="dk1"/>
                </a:solidFill>
              </a:defRPr>
            </a:lvl1pPr>
            <a:lvl2pPr indent="-355600" lvl="1" marL="91440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Noto Sans Symbols"/>
              <a:buChar char="⮩"/>
              <a:defRPr sz="2000">
                <a:solidFill>
                  <a:schemeClr val="dk1"/>
                </a:solidFill>
              </a:defRPr>
            </a:lvl2pPr>
            <a:lvl3pPr indent="-342900" lvl="2" marL="137160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oto Sans Symbols"/>
              <a:buChar char="▪"/>
              <a:defRPr sz="1800">
                <a:solidFill>
                  <a:schemeClr val="dk1"/>
                </a:solidFill>
              </a:defRPr>
            </a:lvl3pPr>
            <a:lvl4pPr indent="-330200" lvl="3" marL="182880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4pPr>
            <a:lvl5pPr indent="-330200" lvl="4" marL="228600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76" name="Google Shape;76;p30"/>
          <p:cNvCxnSpPr/>
          <p:nvPr/>
        </p:nvCxnSpPr>
        <p:spPr>
          <a:xfrm>
            <a:off x="0" y="711201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7" name="Google Shape;77;p30"/>
          <p:cNvCxnSpPr/>
          <p:nvPr/>
        </p:nvCxnSpPr>
        <p:spPr>
          <a:xfrm>
            <a:off x="0" y="6606251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BFBFBF">
                <a:alpha val="6980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ck - Logo on TR">
  <p:cSld name="Blanck - Logo on TR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1"/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fmla="val 0" name="adj"/>
            </a:avLst>
          </a:prstGeom>
          <a:solidFill>
            <a:srgbClr val="DFDF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0" name="Google Shape;80;p31"/>
          <p:cNvSpPr txBox="1"/>
          <p:nvPr/>
        </p:nvSpPr>
        <p:spPr>
          <a:xfrm>
            <a:off x="838200" y="6604000"/>
            <a:ext cx="2743200" cy="255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63636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Prof. Pradyumansinh U. Jadeja</a:t>
            </a:r>
            <a:endParaRPr sz="1200">
              <a:solidFill>
                <a:srgbClr val="363636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81" name="Google Shape;81;p31"/>
          <p:cNvSpPr txBox="1"/>
          <p:nvPr/>
        </p:nvSpPr>
        <p:spPr>
          <a:xfrm>
            <a:off x="3904343" y="6604000"/>
            <a:ext cx="5096782" cy="2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63636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#3150711 (SE)   </a:t>
            </a:r>
            <a:r>
              <a:rPr lang="en-US" sz="1200">
                <a:solidFill>
                  <a:srgbClr val="36363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⬥</a:t>
            </a:r>
            <a:r>
              <a:rPr lang="en-US" sz="1200">
                <a:solidFill>
                  <a:srgbClr val="363636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  Unit-9 DevOps</a:t>
            </a:r>
            <a:endParaRPr/>
          </a:p>
        </p:txBody>
      </p:sp>
      <p:sp>
        <p:nvSpPr>
          <p:cNvPr id="82" name="Google Shape;82;p31"/>
          <p:cNvSpPr txBox="1"/>
          <p:nvPr/>
        </p:nvSpPr>
        <p:spPr>
          <a:xfrm>
            <a:off x="8610600" y="6604000"/>
            <a:ext cx="2743200" cy="255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2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‹#›</a:t>
            </a:fld>
            <a:endParaRPr b="1" sz="1200">
              <a:solidFill>
                <a:srgbClr val="36363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83" name="Google Shape;83;p31"/>
          <p:cNvCxnSpPr/>
          <p:nvPr/>
        </p:nvCxnSpPr>
        <p:spPr>
          <a:xfrm>
            <a:off x="0" y="6606251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BFBFBF">
                <a:alpha val="6980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84" name="Google Shape;84;p31"/>
          <p:cNvGrpSpPr/>
          <p:nvPr/>
        </p:nvGrpSpPr>
        <p:grpSpPr>
          <a:xfrm>
            <a:off x="9576895" y="99192"/>
            <a:ext cx="2554143" cy="587454"/>
            <a:chOff x="131177" y="5775962"/>
            <a:chExt cx="2530239" cy="581956"/>
          </a:xfrm>
        </p:grpSpPr>
        <p:pic>
          <p:nvPicPr>
            <p:cNvPr id="85" name="Google Shape;85;p31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6" name="Google Shape;86;p31"/>
            <p:cNvSpPr/>
            <p:nvPr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ck - Logo on BR">
  <p:cSld name="Blanck - Logo on BR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2"/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fmla="val 0" name="adj"/>
            </a:avLst>
          </a:prstGeom>
          <a:solidFill>
            <a:srgbClr val="DFDF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9" name="Google Shape;89;p32"/>
          <p:cNvSpPr txBox="1"/>
          <p:nvPr/>
        </p:nvSpPr>
        <p:spPr>
          <a:xfrm>
            <a:off x="838200" y="6604000"/>
            <a:ext cx="2743200" cy="255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63636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Prof. Pradyumansinh U. Jadeja</a:t>
            </a:r>
            <a:endParaRPr sz="1200">
              <a:solidFill>
                <a:srgbClr val="363636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90" name="Google Shape;90;p32"/>
          <p:cNvSpPr txBox="1"/>
          <p:nvPr/>
        </p:nvSpPr>
        <p:spPr>
          <a:xfrm>
            <a:off x="3846285" y="6604000"/>
            <a:ext cx="4997677" cy="2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63636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#3150711 (SE)   </a:t>
            </a:r>
            <a:r>
              <a:rPr lang="en-US" sz="1200">
                <a:solidFill>
                  <a:srgbClr val="36363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⬥</a:t>
            </a:r>
            <a:r>
              <a:rPr lang="en-US" sz="1200">
                <a:solidFill>
                  <a:srgbClr val="363636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  Unit-9 DevOps</a:t>
            </a:r>
            <a:endParaRPr/>
          </a:p>
        </p:txBody>
      </p:sp>
      <p:sp>
        <p:nvSpPr>
          <p:cNvPr id="91" name="Google Shape;91;p32"/>
          <p:cNvSpPr txBox="1"/>
          <p:nvPr/>
        </p:nvSpPr>
        <p:spPr>
          <a:xfrm>
            <a:off x="8610600" y="6604000"/>
            <a:ext cx="2743200" cy="255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2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‹#›</a:t>
            </a:fld>
            <a:endParaRPr b="1" sz="1200">
              <a:solidFill>
                <a:srgbClr val="36363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92" name="Google Shape;92;p32"/>
          <p:cNvCxnSpPr/>
          <p:nvPr/>
        </p:nvCxnSpPr>
        <p:spPr>
          <a:xfrm>
            <a:off x="0" y="6606251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BFBFBF">
                <a:alpha val="6980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93" name="Google Shape;93;p32"/>
          <p:cNvGrpSpPr/>
          <p:nvPr/>
        </p:nvGrpSpPr>
        <p:grpSpPr>
          <a:xfrm>
            <a:off x="9576895" y="5890392"/>
            <a:ext cx="2554143" cy="587454"/>
            <a:chOff x="131177" y="5775962"/>
            <a:chExt cx="2530239" cy="581956"/>
          </a:xfrm>
        </p:grpSpPr>
        <p:pic>
          <p:nvPicPr>
            <p:cNvPr id="94" name="Google Shape;94;p32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5" name="Google Shape;95;p32"/>
            <p:cNvSpPr/>
            <p:nvPr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ck - Logo on BL">
  <p:cSld name="Blanck - Logo on BL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3"/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fmla="val 0" name="adj"/>
            </a:avLst>
          </a:prstGeom>
          <a:solidFill>
            <a:srgbClr val="DFDF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98" name="Google Shape;98;p33"/>
          <p:cNvSpPr txBox="1"/>
          <p:nvPr/>
        </p:nvSpPr>
        <p:spPr>
          <a:xfrm>
            <a:off x="838200" y="6604000"/>
            <a:ext cx="2743200" cy="255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63636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Prof. Pradyumansinh U. Jadeja</a:t>
            </a:r>
            <a:endParaRPr sz="1200">
              <a:solidFill>
                <a:srgbClr val="363636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99" name="Google Shape;99;p33"/>
          <p:cNvSpPr txBox="1"/>
          <p:nvPr/>
        </p:nvSpPr>
        <p:spPr>
          <a:xfrm>
            <a:off x="3788229" y="6603999"/>
            <a:ext cx="5012871" cy="254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63636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#3150711 (SE)   </a:t>
            </a:r>
            <a:r>
              <a:rPr lang="en-US" sz="1200">
                <a:solidFill>
                  <a:srgbClr val="36363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⬥</a:t>
            </a:r>
            <a:r>
              <a:rPr lang="en-US" sz="1200">
                <a:solidFill>
                  <a:srgbClr val="363636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  Unit-9 DevOps</a:t>
            </a:r>
            <a:endParaRPr/>
          </a:p>
        </p:txBody>
      </p:sp>
      <p:sp>
        <p:nvSpPr>
          <p:cNvPr id="100" name="Google Shape;100;p33"/>
          <p:cNvSpPr txBox="1"/>
          <p:nvPr/>
        </p:nvSpPr>
        <p:spPr>
          <a:xfrm>
            <a:off x="8610600" y="6604000"/>
            <a:ext cx="2743200" cy="255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2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‹#›</a:t>
            </a:fld>
            <a:endParaRPr b="1" sz="1200">
              <a:solidFill>
                <a:srgbClr val="36363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101" name="Google Shape;101;p33"/>
          <p:cNvCxnSpPr/>
          <p:nvPr/>
        </p:nvCxnSpPr>
        <p:spPr>
          <a:xfrm>
            <a:off x="0" y="6606251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BFBFBF">
                <a:alpha val="6980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02" name="Google Shape;102;p33"/>
          <p:cNvGrpSpPr/>
          <p:nvPr/>
        </p:nvGrpSpPr>
        <p:grpSpPr>
          <a:xfrm>
            <a:off x="128095" y="5890392"/>
            <a:ext cx="2554143" cy="587454"/>
            <a:chOff x="131177" y="5775962"/>
            <a:chExt cx="2530239" cy="581956"/>
          </a:xfrm>
        </p:grpSpPr>
        <p:pic>
          <p:nvPicPr>
            <p:cNvPr id="103" name="Google Shape;103;p3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4" name="Google Shape;104;p33"/>
            <p:cNvSpPr/>
            <p:nvPr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Condensed"/>
              <a:buNone/>
              <a:defRPr b="0" i="0" sz="44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12" name="Google Shape;12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A8A8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13" name="Google Shape;13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A8A8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14" name="Google Shape;14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A8A8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A8A8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A8A8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A8A8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A8A8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A8A8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A8A8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A8A8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A8A8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"/>
          <p:cNvSpPr txBox="1"/>
          <p:nvPr/>
        </p:nvSpPr>
        <p:spPr>
          <a:xfrm>
            <a:off x="711890" y="1046156"/>
            <a:ext cx="7860610" cy="2578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5400"/>
              <a:buFont typeface="Roboto Condensed"/>
              <a:buNone/>
            </a:pPr>
            <a:r>
              <a:rPr b="1" i="0" lang="en-US" sz="5400" u="none" cap="none" strike="noStrike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DevOps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10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</a:pPr>
            <a:r>
              <a:rPr lang="en-US"/>
              <a:t>DevOp Practices</a:t>
            </a:r>
            <a:endParaRPr/>
          </a:p>
        </p:txBody>
      </p:sp>
      <p:sp>
        <p:nvSpPr>
          <p:cNvPr id="431" name="Google Shape;431;p10"/>
          <p:cNvSpPr txBox="1"/>
          <p:nvPr>
            <p:ph idx="1" type="body"/>
          </p:nvPr>
        </p:nvSpPr>
        <p:spPr>
          <a:xfrm>
            <a:off x="131181" y="863444"/>
            <a:ext cx="4142239" cy="55905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5113" lvl="0" marL="265113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🞂"/>
            </a:pPr>
            <a:r>
              <a:rPr lang="en-US"/>
              <a:t>Process automation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🞂"/>
            </a:pPr>
            <a:r>
              <a:rPr lang="en-US"/>
              <a:t>Continuous Integration (CI)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🞂"/>
            </a:pPr>
            <a:r>
              <a:rPr lang="en-US"/>
              <a:t>Continuous Delivery (CD)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🞂"/>
            </a:pPr>
            <a:r>
              <a:rPr lang="en-US"/>
              <a:t>Continuous Deployment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🞂"/>
            </a:pPr>
            <a:r>
              <a:rPr lang="en-US"/>
              <a:t>Infrastructure as code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🞂"/>
            </a:pPr>
            <a:r>
              <a:rPr lang="en-US"/>
              <a:t>Microservices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🞂"/>
            </a:pPr>
            <a:r>
              <a:rPr lang="en-US"/>
              <a:t>Configuration management and many more.</a:t>
            </a:r>
            <a:endParaRPr/>
          </a:p>
          <a:p>
            <a:pPr indent="-1127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None/>
            </a:pPr>
            <a:r>
              <a:t/>
            </a:r>
            <a:endParaRPr/>
          </a:p>
        </p:txBody>
      </p:sp>
      <p:cxnSp>
        <p:nvCxnSpPr>
          <p:cNvPr id="432" name="Google Shape;432;p10"/>
          <p:cNvCxnSpPr/>
          <p:nvPr/>
        </p:nvCxnSpPr>
        <p:spPr>
          <a:xfrm>
            <a:off x="4583839" y="0"/>
            <a:ext cx="0" cy="66167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33" name="Google Shape;433;p10"/>
          <p:cNvSpPr/>
          <p:nvPr/>
        </p:nvSpPr>
        <p:spPr>
          <a:xfrm>
            <a:off x="4739956" y="21647"/>
            <a:ext cx="3377848" cy="6155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DevOps Principles</a:t>
            </a:r>
            <a:endParaRPr/>
          </a:p>
        </p:txBody>
      </p:sp>
      <p:sp>
        <p:nvSpPr>
          <p:cNvPr id="434" name="Google Shape;434;p10"/>
          <p:cNvSpPr/>
          <p:nvPr/>
        </p:nvSpPr>
        <p:spPr>
          <a:xfrm>
            <a:off x="4739956" y="770169"/>
            <a:ext cx="7296534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DevOps principles guide how to organize a DevOps environment.</a:t>
            </a:r>
            <a:endParaRPr/>
          </a:p>
        </p:txBody>
      </p:sp>
      <p:sp>
        <p:nvSpPr>
          <p:cNvPr id="435" name="Google Shape;435;p10"/>
          <p:cNvSpPr txBox="1"/>
          <p:nvPr/>
        </p:nvSpPr>
        <p:spPr>
          <a:xfrm>
            <a:off x="5006226" y="1660134"/>
            <a:ext cx="6880974" cy="41149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5113" lvl="0" marL="265113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Incremental Releases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Automation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DevOps Pipeline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Continuous Integration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Continuous Delivery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Continuous Monitoring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Feedback Sharing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Version Control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Collaboration</a:t>
            </a:r>
            <a:endParaRPr sz="24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1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</a:pPr>
            <a:r>
              <a:rPr lang="en-US"/>
              <a:t>7 C’s of DevOps Lifecycle for Business Agility</a:t>
            </a:r>
            <a:endParaRPr/>
          </a:p>
        </p:txBody>
      </p:sp>
      <p:sp>
        <p:nvSpPr>
          <p:cNvPr id="441" name="Google Shape;441;p11"/>
          <p:cNvSpPr txBox="1"/>
          <p:nvPr>
            <p:ph idx="1" type="body"/>
          </p:nvPr>
        </p:nvSpPr>
        <p:spPr>
          <a:xfrm>
            <a:off x="131180" y="863445"/>
            <a:ext cx="11737547" cy="55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5113" lvl="0" marL="265113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/>
              <a:t>An </a:t>
            </a:r>
            <a:r>
              <a:rPr lang="en-US">
                <a:solidFill>
                  <a:srgbClr val="C00000"/>
                </a:solidFill>
              </a:rPr>
              <a:t>agile relationship between development &amp; operations</a:t>
            </a:r>
            <a:r>
              <a:rPr lang="en-US"/>
              <a:t> are defined by </a:t>
            </a:r>
            <a:r>
              <a:rPr lang="en-US">
                <a:solidFill>
                  <a:srgbClr val="C00000"/>
                </a:solidFill>
              </a:rPr>
              <a:t>DevOps</a:t>
            </a:r>
            <a:r>
              <a:rPr lang="en-US"/>
              <a:t>.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>
                <a:solidFill>
                  <a:srgbClr val="C00000"/>
                </a:solidFill>
              </a:rPr>
              <a:t>DevOps</a:t>
            </a:r>
            <a:r>
              <a:rPr lang="en-US"/>
              <a:t> is a </a:t>
            </a:r>
            <a:r>
              <a:rPr lang="en-US">
                <a:solidFill>
                  <a:srgbClr val="C00000"/>
                </a:solidFill>
              </a:rPr>
              <a:t>set of rules and procedures</a:t>
            </a:r>
            <a:r>
              <a:rPr lang="en-US"/>
              <a:t> followed by the </a:t>
            </a:r>
            <a:r>
              <a:rPr lang="en-US">
                <a:solidFill>
                  <a:srgbClr val="C00000"/>
                </a:solidFill>
              </a:rPr>
              <a:t>development team and operational engineers together</a:t>
            </a:r>
            <a:r>
              <a:rPr lang="en-US"/>
              <a:t> from beginning to the final stage of the product.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/>
              <a:t>To understand the DevOps lifecycle phases is essentials to Learn DevOps.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/>
              <a:t>The </a:t>
            </a:r>
            <a:r>
              <a:rPr lang="en-US">
                <a:solidFill>
                  <a:srgbClr val="C00000"/>
                </a:solidFill>
              </a:rPr>
              <a:t>DevOps Life cycle</a:t>
            </a:r>
            <a:r>
              <a:rPr lang="en-US"/>
              <a:t> is described by </a:t>
            </a:r>
            <a:r>
              <a:rPr lang="en-US">
                <a:solidFill>
                  <a:srgbClr val="C00000"/>
                </a:solidFill>
              </a:rPr>
              <a:t>7’C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/>
              <a:t>The 7’C approach to DevOps requires an </a:t>
            </a:r>
            <a:r>
              <a:rPr lang="en-US">
                <a:solidFill>
                  <a:srgbClr val="C00000"/>
                </a:solidFill>
              </a:rPr>
              <a:t>efficient integration of processes and tools</a:t>
            </a:r>
            <a:r>
              <a:rPr lang="en-US"/>
              <a:t> to automate the seamless information exchange and execution.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/>
              <a:t>The 7’C approach to DevOps also </a:t>
            </a:r>
            <a:r>
              <a:rPr lang="en-US">
                <a:solidFill>
                  <a:srgbClr val="C00000"/>
                </a:solidFill>
              </a:rPr>
              <a:t>requires efficient collaboration between all stakeholders</a:t>
            </a:r>
            <a:r>
              <a:rPr lang="en-US"/>
              <a:t> empowering them to contribute more. 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/>
              <a:t>The 7’C approach </a:t>
            </a:r>
            <a:r>
              <a:rPr lang="en-US">
                <a:solidFill>
                  <a:srgbClr val="C00000"/>
                </a:solidFill>
              </a:rPr>
              <a:t>removes all deviation of information and execution</a:t>
            </a:r>
            <a:r>
              <a:rPr lang="en-US"/>
              <a:t>.</a:t>
            </a:r>
            <a:endParaRPr/>
          </a:p>
          <a:p>
            <a:pPr indent="-1127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None/>
            </a:pPr>
            <a:r>
              <a:t/>
            </a:r>
            <a:endParaRPr/>
          </a:p>
          <a:p>
            <a:pPr indent="-1127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12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</a:pPr>
            <a:r>
              <a:rPr lang="en-US"/>
              <a:t>7 C’s of DevOps Lifecycle for Business Agility</a:t>
            </a:r>
            <a:endParaRPr/>
          </a:p>
        </p:txBody>
      </p:sp>
      <p:grpSp>
        <p:nvGrpSpPr>
          <p:cNvPr id="447" name="Google Shape;447;p12"/>
          <p:cNvGrpSpPr/>
          <p:nvPr/>
        </p:nvGrpSpPr>
        <p:grpSpPr>
          <a:xfrm>
            <a:off x="-4431287" y="-226209"/>
            <a:ext cx="14178398" cy="7293488"/>
            <a:chOff x="-6122738" y="-937410"/>
            <a:chExt cx="14178398" cy="7293488"/>
          </a:xfrm>
        </p:grpSpPr>
        <p:sp>
          <p:nvSpPr>
            <p:cNvPr id="448" name="Google Shape;448;p12"/>
            <p:cNvSpPr/>
            <p:nvPr/>
          </p:nvSpPr>
          <p:spPr>
            <a:xfrm>
              <a:off x="-6122738" y="-937410"/>
              <a:ext cx="7293488" cy="7293488"/>
            </a:xfrm>
            <a:prstGeom prst="blockArc">
              <a:avLst>
                <a:gd fmla="val 18900000" name="adj1"/>
                <a:gd fmla="val 2700000" name="adj2"/>
                <a:gd fmla="val 296" name="adj3"/>
              </a:avLst>
            </a:prstGeom>
            <a:noFill/>
            <a:ln cap="flat" cmpd="sng" w="12700">
              <a:solidFill>
                <a:srgbClr val="1DBBD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2"/>
            <p:cNvSpPr/>
            <p:nvPr/>
          </p:nvSpPr>
          <p:spPr>
            <a:xfrm>
              <a:off x="380119" y="246332"/>
              <a:ext cx="7675541" cy="492448"/>
            </a:xfrm>
            <a:prstGeom prst="rect">
              <a:avLst/>
            </a:prstGeom>
            <a:solidFill>
              <a:srgbClr val="00A8BE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2"/>
            <p:cNvSpPr txBox="1"/>
            <p:nvPr/>
          </p:nvSpPr>
          <p:spPr>
            <a:xfrm>
              <a:off x="380119" y="246332"/>
              <a:ext cx="7675541" cy="4924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6025" lIns="390875" spcFirstLastPara="1" rIns="66025" wrap="square" tIns="660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Roboto Condensed"/>
                <a:buNone/>
              </a:pPr>
              <a:r>
                <a:rPr lang="en-US" sz="2600">
                  <a:solidFill>
                    <a:schemeClr val="lt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Continuous Development</a:t>
              </a:r>
              <a:endParaRPr/>
            </a:p>
          </p:txBody>
        </p:sp>
        <p:sp>
          <p:nvSpPr>
            <p:cNvPr id="451" name="Google Shape;451;p12"/>
            <p:cNvSpPr/>
            <p:nvPr/>
          </p:nvSpPr>
          <p:spPr>
            <a:xfrm>
              <a:off x="72339" y="184776"/>
              <a:ext cx="615560" cy="615560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rgbClr val="00A8BE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2"/>
            <p:cNvSpPr/>
            <p:nvPr/>
          </p:nvSpPr>
          <p:spPr>
            <a:xfrm>
              <a:off x="826075" y="985438"/>
              <a:ext cx="7229585" cy="492448"/>
            </a:xfrm>
            <a:prstGeom prst="rect">
              <a:avLst/>
            </a:prstGeom>
            <a:solidFill>
              <a:srgbClr val="06B8D4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2"/>
            <p:cNvSpPr txBox="1"/>
            <p:nvPr/>
          </p:nvSpPr>
          <p:spPr>
            <a:xfrm>
              <a:off x="826075" y="985438"/>
              <a:ext cx="7229585" cy="4924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6025" lIns="390875" spcFirstLastPara="1" rIns="66025" wrap="square" tIns="660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Roboto Condensed"/>
                <a:buNone/>
              </a:pPr>
              <a:r>
                <a:rPr lang="en-US" sz="2600">
                  <a:solidFill>
                    <a:schemeClr val="lt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Continuous Integration</a:t>
              </a:r>
              <a:endParaRPr/>
            </a:p>
          </p:txBody>
        </p:sp>
        <p:sp>
          <p:nvSpPr>
            <p:cNvPr id="454" name="Google Shape;454;p12"/>
            <p:cNvSpPr/>
            <p:nvPr/>
          </p:nvSpPr>
          <p:spPr>
            <a:xfrm>
              <a:off x="518295" y="923882"/>
              <a:ext cx="615560" cy="615560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rgbClr val="06B8D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2"/>
            <p:cNvSpPr/>
            <p:nvPr/>
          </p:nvSpPr>
          <p:spPr>
            <a:xfrm>
              <a:off x="1070457" y="1724003"/>
              <a:ext cx="6985203" cy="492448"/>
            </a:xfrm>
            <a:prstGeom prst="rect">
              <a:avLst/>
            </a:prstGeom>
            <a:solidFill>
              <a:srgbClr val="11C9E8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2"/>
            <p:cNvSpPr txBox="1"/>
            <p:nvPr/>
          </p:nvSpPr>
          <p:spPr>
            <a:xfrm>
              <a:off x="1070457" y="1724003"/>
              <a:ext cx="6985203" cy="4924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6025" lIns="390875" spcFirstLastPara="1" rIns="66025" wrap="square" tIns="660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Roboto Condensed"/>
                <a:buNone/>
              </a:pPr>
              <a:r>
                <a:rPr lang="en-US" sz="2600">
                  <a:solidFill>
                    <a:schemeClr val="lt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Continuous Testing</a:t>
              </a:r>
              <a:endParaRPr/>
            </a:p>
          </p:txBody>
        </p:sp>
        <p:sp>
          <p:nvSpPr>
            <p:cNvPr id="457" name="Google Shape;457;p12"/>
            <p:cNvSpPr/>
            <p:nvPr/>
          </p:nvSpPr>
          <p:spPr>
            <a:xfrm>
              <a:off x="762677" y="1662447"/>
              <a:ext cx="615560" cy="615560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rgbClr val="11C9E8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2"/>
            <p:cNvSpPr/>
            <p:nvPr/>
          </p:nvSpPr>
          <p:spPr>
            <a:xfrm>
              <a:off x="1148486" y="2463109"/>
              <a:ext cx="6907174" cy="492448"/>
            </a:xfrm>
            <a:prstGeom prst="rect">
              <a:avLst/>
            </a:prstGeom>
            <a:solidFill>
              <a:srgbClr val="31C9E6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2"/>
            <p:cNvSpPr txBox="1"/>
            <p:nvPr/>
          </p:nvSpPr>
          <p:spPr>
            <a:xfrm>
              <a:off x="1148486" y="2463109"/>
              <a:ext cx="6907174" cy="4924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6025" lIns="390875" spcFirstLastPara="1" rIns="66025" wrap="square" tIns="660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Roboto Condensed"/>
                <a:buNone/>
              </a:pPr>
              <a:r>
                <a:rPr lang="en-US" sz="2600">
                  <a:solidFill>
                    <a:schemeClr val="lt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Continuous Monitoring</a:t>
              </a:r>
              <a:endParaRPr/>
            </a:p>
          </p:txBody>
        </p:sp>
        <p:sp>
          <p:nvSpPr>
            <p:cNvPr id="460" name="Google Shape;460;p12"/>
            <p:cNvSpPr/>
            <p:nvPr/>
          </p:nvSpPr>
          <p:spPr>
            <a:xfrm>
              <a:off x="840706" y="2401553"/>
              <a:ext cx="615560" cy="615560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rgbClr val="31C9E6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2"/>
            <p:cNvSpPr/>
            <p:nvPr/>
          </p:nvSpPr>
          <p:spPr>
            <a:xfrm>
              <a:off x="1070457" y="3202215"/>
              <a:ext cx="6985203" cy="492448"/>
            </a:xfrm>
            <a:prstGeom prst="rect">
              <a:avLst/>
            </a:prstGeom>
            <a:solidFill>
              <a:srgbClr val="54C9E2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2"/>
            <p:cNvSpPr txBox="1"/>
            <p:nvPr/>
          </p:nvSpPr>
          <p:spPr>
            <a:xfrm>
              <a:off x="1070457" y="3202215"/>
              <a:ext cx="6985203" cy="4924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6025" lIns="390875" spcFirstLastPara="1" rIns="66025" wrap="square" tIns="660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Roboto Condensed"/>
                <a:buNone/>
              </a:pPr>
              <a:r>
                <a:rPr lang="en-US" sz="2600">
                  <a:solidFill>
                    <a:schemeClr val="lt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Continuous Feedback</a:t>
              </a:r>
              <a:endParaRPr/>
            </a:p>
          </p:txBody>
        </p:sp>
        <p:sp>
          <p:nvSpPr>
            <p:cNvPr id="463" name="Google Shape;463;p12"/>
            <p:cNvSpPr/>
            <p:nvPr/>
          </p:nvSpPr>
          <p:spPr>
            <a:xfrm>
              <a:off x="762677" y="3140659"/>
              <a:ext cx="615560" cy="615560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rgbClr val="54C9E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2"/>
            <p:cNvSpPr/>
            <p:nvPr/>
          </p:nvSpPr>
          <p:spPr>
            <a:xfrm>
              <a:off x="826075" y="3940779"/>
              <a:ext cx="7229585" cy="492448"/>
            </a:xfrm>
            <a:prstGeom prst="rect">
              <a:avLst/>
            </a:prstGeom>
            <a:solidFill>
              <a:srgbClr val="74CDE0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2"/>
            <p:cNvSpPr txBox="1"/>
            <p:nvPr/>
          </p:nvSpPr>
          <p:spPr>
            <a:xfrm>
              <a:off x="826075" y="3940779"/>
              <a:ext cx="7229585" cy="4924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6025" lIns="390875" spcFirstLastPara="1" rIns="66025" wrap="square" tIns="660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Roboto Condensed"/>
                <a:buNone/>
              </a:pPr>
              <a:r>
                <a:rPr lang="en-US" sz="2600">
                  <a:solidFill>
                    <a:schemeClr val="lt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Continuous Deployment</a:t>
              </a:r>
              <a:endParaRPr/>
            </a:p>
          </p:txBody>
        </p:sp>
        <p:sp>
          <p:nvSpPr>
            <p:cNvPr id="466" name="Google Shape;466;p12"/>
            <p:cNvSpPr/>
            <p:nvPr/>
          </p:nvSpPr>
          <p:spPr>
            <a:xfrm>
              <a:off x="518295" y="3879223"/>
              <a:ext cx="615560" cy="615560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rgbClr val="74CDE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2"/>
            <p:cNvSpPr/>
            <p:nvPr/>
          </p:nvSpPr>
          <p:spPr>
            <a:xfrm>
              <a:off x="380119" y="4679885"/>
              <a:ext cx="7675541" cy="492448"/>
            </a:xfrm>
            <a:prstGeom prst="rect">
              <a:avLst/>
            </a:prstGeom>
            <a:solidFill>
              <a:srgbClr val="93D1E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2"/>
            <p:cNvSpPr txBox="1"/>
            <p:nvPr/>
          </p:nvSpPr>
          <p:spPr>
            <a:xfrm>
              <a:off x="380119" y="4679885"/>
              <a:ext cx="7675541" cy="4924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6025" lIns="390875" spcFirstLastPara="1" rIns="66025" wrap="square" tIns="660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Roboto Condensed"/>
                <a:buNone/>
              </a:pPr>
              <a:r>
                <a:rPr lang="en-US" sz="2600">
                  <a:solidFill>
                    <a:schemeClr val="lt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Continuous Operations</a:t>
              </a:r>
              <a:endParaRPr/>
            </a:p>
          </p:txBody>
        </p:sp>
        <p:sp>
          <p:nvSpPr>
            <p:cNvPr id="469" name="Google Shape;469;p12"/>
            <p:cNvSpPr/>
            <p:nvPr/>
          </p:nvSpPr>
          <p:spPr>
            <a:xfrm>
              <a:off x="72339" y="4618329"/>
              <a:ext cx="615560" cy="615560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rgbClr val="93D1E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13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</a:pPr>
            <a:r>
              <a:rPr lang="en-US"/>
              <a:t>7 C’s of DevOps Lifecycle for Business Agility Cont.</a:t>
            </a:r>
            <a:endParaRPr/>
          </a:p>
        </p:txBody>
      </p:sp>
      <p:grpSp>
        <p:nvGrpSpPr>
          <p:cNvPr id="475" name="Google Shape;475;p13"/>
          <p:cNvGrpSpPr/>
          <p:nvPr/>
        </p:nvGrpSpPr>
        <p:grpSpPr>
          <a:xfrm>
            <a:off x="113760" y="844407"/>
            <a:ext cx="3876350" cy="461665"/>
            <a:chOff x="113760" y="844407"/>
            <a:chExt cx="3876350" cy="461665"/>
          </a:xfrm>
        </p:grpSpPr>
        <p:sp>
          <p:nvSpPr>
            <p:cNvPr id="476" name="Google Shape;476;p13"/>
            <p:cNvSpPr txBox="1"/>
            <p:nvPr/>
          </p:nvSpPr>
          <p:spPr>
            <a:xfrm>
              <a:off x="609060" y="844407"/>
              <a:ext cx="3381050" cy="461665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Continuous Development</a:t>
              </a:r>
              <a:endParaRPr/>
            </a:p>
          </p:txBody>
        </p:sp>
        <p:sp>
          <p:nvSpPr>
            <p:cNvPr id="477" name="Google Shape;477;p13"/>
            <p:cNvSpPr txBox="1"/>
            <p:nvPr/>
          </p:nvSpPr>
          <p:spPr>
            <a:xfrm>
              <a:off x="113760" y="844407"/>
              <a:ext cx="495300" cy="461665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696969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lt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1</a:t>
              </a:r>
              <a:endParaRPr sz="24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sp>
        <p:nvSpPr>
          <p:cNvPr id="478" name="Google Shape;478;p13"/>
          <p:cNvSpPr txBox="1"/>
          <p:nvPr/>
        </p:nvSpPr>
        <p:spPr>
          <a:xfrm>
            <a:off x="113760" y="1397713"/>
            <a:ext cx="3876349" cy="51554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5113" lvl="0" marL="265113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Char char="🞂"/>
            </a:pP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Planning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and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Coding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of the software are involved in this initial phase.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Char char="🞂"/>
            </a:pP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During the planning phase, the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vision of the project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and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scope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is decided.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Char char="🞂"/>
            </a:pP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After the planning, developers used to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begin coding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the application.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Char char="🞂"/>
            </a:pP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For the planning no DevOps tools available, but many tools available to maintain the code.</a:t>
            </a:r>
            <a:endParaRPr/>
          </a:p>
        </p:txBody>
      </p:sp>
      <p:cxnSp>
        <p:nvCxnSpPr>
          <p:cNvPr id="479" name="Google Shape;479;p13"/>
          <p:cNvCxnSpPr/>
          <p:nvPr/>
        </p:nvCxnSpPr>
        <p:spPr>
          <a:xfrm>
            <a:off x="4114797" y="844407"/>
            <a:ext cx="0" cy="5584102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480" name="Google Shape;480;p13"/>
          <p:cNvGrpSpPr/>
          <p:nvPr/>
        </p:nvGrpSpPr>
        <p:grpSpPr>
          <a:xfrm>
            <a:off x="4262575" y="844407"/>
            <a:ext cx="7790880" cy="461665"/>
            <a:chOff x="4262575" y="844407"/>
            <a:chExt cx="7790880" cy="461665"/>
          </a:xfrm>
        </p:grpSpPr>
        <p:sp>
          <p:nvSpPr>
            <p:cNvPr id="481" name="Google Shape;481;p13"/>
            <p:cNvSpPr txBox="1"/>
            <p:nvPr/>
          </p:nvSpPr>
          <p:spPr>
            <a:xfrm>
              <a:off x="4757874" y="844407"/>
              <a:ext cx="7295581" cy="461665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Continuous Integration</a:t>
              </a:r>
              <a:endParaRPr/>
            </a:p>
          </p:txBody>
        </p:sp>
        <p:sp>
          <p:nvSpPr>
            <p:cNvPr id="482" name="Google Shape;482;p13"/>
            <p:cNvSpPr txBox="1"/>
            <p:nvPr/>
          </p:nvSpPr>
          <p:spPr>
            <a:xfrm>
              <a:off x="4262575" y="844407"/>
              <a:ext cx="495300" cy="461665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696969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lt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2</a:t>
              </a:r>
              <a:endParaRPr sz="24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sp>
        <p:nvSpPr>
          <p:cNvPr id="483" name="Google Shape;483;p13"/>
          <p:cNvSpPr txBox="1"/>
          <p:nvPr/>
        </p:nvSpPr>
        <p:spPr>
          <a:xfrm>
            <a:off x="4239485" y="1397713"/>
            <a:ext cx="7813970" cy="51554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5113" lvl="0" marL="265113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Char char="🞂"/>
            </a:pP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This is the </a:t>
            </a:r>
            <a:r>
              <a:rPr b="1"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main stage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of the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DevOps lifecycle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Char char="🞂"/>
            </a:pP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Developers should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commit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the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changes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to the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source code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more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frequently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as a software development practice. This should be on daily and weekly basis.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Char char="🞂"/>
            </a:pP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Next step is to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build the every commit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, this is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used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for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early detection of problems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if they are present. Building the code involves not the compilation, but also includes unit testing, integration testing, code review, and packaging.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Char char="🞂"/>
            </a:pP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The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new functionality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is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continuously integrated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with the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existing code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 So, there is continuous development of software. The newly written code needs to be integrated continuously and smoothly with the systems to reflect changes to the end-users.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Char char="🞂"/>
            </a:pP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Jenkins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is a famous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tool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used for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continuous integration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 Once the change in the Git repository is ready, then Jenkins fetches the committed code and prepares a build of that code. Then this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build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is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given to the test server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or the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production server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</a:t>
            </a:r>
            <a:endParaRPr/>
          </a:p>
          <a:p>
            <a:pPr indent="-13176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13176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14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</a:pPr>
            <a:r>
              <a:rPr lang="en-US"/>
              <a:t>7 C’s of DevOps Lifecycle for Business Agility Cont.</a:t>
            </a:r>
            <a:endParaRPr/>
          </a:p>
        </p:txBody>
      </p:sp>
      <p:grpSp>
        <p:nvGrpSpPr>
          <p:cNvPr id="489" name="Google Shape;489;p14"/>
          <p:cNvGrpSpPr/>
          <p:nvPr/>
        </p:nvGrpSpPr>
        <p:grpSpPr>
          <a:xfrm>
            <a:off x="113760" y="844407"/>
            <a:ext cx="6715665" cy="461665"/>
            <a:chOff x="113760" y="844407"/>
            <a:chExt cx="6715665" cy="461665"/>
          </a:xfrm>
        </p:grpSpPr>
        <p:sp>
          <p:nvSpPr>
            <p:cNvPr id="490" name="Google Shape;490;p14"/>
            <p:cNvSpPr txBox="1"/>
            <p:nvPr/>
          </p:nvSpPr>
          <p:spPr>
            <a:xfrm>
              <a:off x="609059" y="844407"/>
              <a:ext cx="6220366" cy="461665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Continuous Testing</a:t>
              </a:r>
              <a:endParaRPr/>
            </a:p>
          </p:txBody>
        </p:sp>
        <p:sp>
          <p:nvSpPr>
            <p:cNvPr id="491" name="Google Shape;491;p14"/>
            <p:cNvSpPr txBox="1"/>
            <p:nvPr/>
          </p:nvSpPr>
          <p:spPr>
            <a:xfrm>
              <a:off x="113760" y="844407"/>
              <a:ext cx="495300" cy="461665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696969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lt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3</a:t>
              </a:r>
              <a:endParaRPr sz="24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sp>
        <p:nvSpPr>
          <p:cNvPr id="492" name="Google Shape;492;p14"/>
          <p:cNvSpPr txBox="1"/>
          <p:nvPr/>
        </p:nvSpPr>
        <p:spPr>
          <a:xfrm>
            <a:off x="113760" y="1397713"/>
            <a:ext cx="6818624" cy="51554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5113" lvl="0" marL="265113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Char char="🞂"/>
            </a:pP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 this phase, software continuously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testing for bugs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 The tools like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TestNG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,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JUnit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,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Selenium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etc are used for the constant testing.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Char char="🞂"/>
            </a:pP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This phase, where the developed software is continuously testing for bugs. For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constant testing, automation testing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tools such as TestNG, JUnit, Selenium, etc are used. 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Char char="🞂"/>
            </a:pP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These testing tools allow QAs to test multiple code-bases in parallel to ensure that there is no flaw in the functionality. Docker Containers can be used for simulating the test environment.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Char char="🞂"/>
            </a:pP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Replacing manually testing 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to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Automation testing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saves a lot of time and effort for executing the tests. The code is continuously integrated with the existing code, after the testing.</a:t>
            </a:r>
            <a:endParaRPr/>
          </a:p>
        </p:txBody>
      </p:sp>
      <p:cxnSp>
        <p:nvCxnSpPr>
          <p:cNvPr id="493" name="Google Shape;493;p14"/>
          <p:cNvCxnSpPr/>
          <p:nvPr/>
        </p:nvCxnSpPr>
        <p:spPr>
          <a:xfrm>
            <a:off x="7087057" y="844407"/>
            <a:ext cx="0" cy="5584102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494" name="Google Shape;494;p14"/>
          <p:cNvGrpSpPr/>
          <p:nvPr/>
        </p:nvGrpSpPr>
        <p:grpSpPr>
          <a:xfrm>
            <a:off x="7241731" y="844407"/>
            <a:ext cx="4745489" cy="461665"/>
            <a:chOff x="7241731" y="844407"/>
            <a:chExt cx="4745489" cy="461665"/>
          </a:xfrm>
        </p:grpSpPr>
        <p:sp>
          <p:nvSpPr>
            <p:cNvPr id="495" name="Google Shape;495;p14"/>
            <p:cNvSpPr txBox="1"/>
            <p:nvPr/>
          </p:nvSpPr>
          <p:spPr>
            <a:xfrm>
              <a:off x="7737031" y="844407"/>
              <a:ext cx="4250189" cy="461665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Continuous Monitoring</a:t>
              </a:r>
              <a:endParaRPr/>
            </a:p>
          </p:txBody>
        </p:sp>
        <p:sp>
          <p:nvSpPr>
            <p:cNvPr id="496" name="Google Shape;496;p14"/>
            <p:cNvSpPr txBox="1"/>
            <p:nvPr/>
          </p:nvSpPr>
          <p:spPr>
            <a:xfrm>
              <a:off x="7241731" y="844407"/>
              <a:ext cx="495300" cy="461665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696969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lt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4</a:t>
              </a:r>
              <a:endParaRPr sz="24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sp>
        <p:nvSpPr>
          <p:cNvPr id="497" name="Google Shape;497;p14"/>
          <p:cNvSpPr txBox="1"/>
          <p:nvPr/>
        </p:nvSpPr>
        <p:spPr>
          <a:xfrm>
            <a:off x="7241731" y="1397713"/>
            <a:ext cx="4811723" cy="51554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5113" lvl="0" marL="265113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Char char="🞂"/>
            </a:pP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Monitoring is the phase where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important information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about the use of software is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recorded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and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processed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to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identify the problem areas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 Monitoring is integrated with the operational capabilities of the software application. The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system errors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such as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server not reachable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,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low memory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, etc are resolved in this phase. It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maintains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the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security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and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availability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of the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service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5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</a:pPr>
            <a:r>
              <a:rPr lang="en-US"/>
              <a:t>7 C’s of DevOps Lifecycle for Business Agility Cont.</a:t>
            </a:r>
            <a:endParaRPr/>
          </a:p>
        </p:txBody>
      </p:sp>
      <p:grpSp>
        <p:nvGrpSpPr>
          <p:cNvPr id="503" name="Google Shape;503;p15"/>
          <p:cNvGrpSpPr/>
          <p:nvPr/>
        </p:nvGrpSpPr>
        <p:grpSpPr>
          <a:xfrm>
            <a:off x="113760" y="844407"/>
            <a:ext cx="6580907" cy="461665"/>
            <a:chOff x="113760" y="844407"/>
            <a:chExt cx="6580907" cy="461665"/>
          </a:xfrm>
        </p:grpSpPr>
        <p:sp>
          <p:nvSpPr>
            <p:cNvPr id="504" name="Google Shape;504;p15"/>
            <p:cNvSpPr txBox="1"/>
            <p:nvPr/>
          </p:nvSpPr>
          <p:spPr>
            <a:xfrm>
              <a:off x="609058" y="844407"/>
              <a:ext cx="6085609" cy="461665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Continuous Feedback</a:t>
              </a:r>
              <a:endParaRPr/>
            </a:p>
          </p:txBody>
        </p:sp>
        <p:sp>
          <p:nvSpPr>
            <p:cNvPr id="505" name="Google Shape;505;p15"/>
            <p:cNvSpPr txBox="1"/>
            <p:nvPr/>
          </p:nvSpPr>
          <p:spPr>
            <a:xfrm>
              <a:off x="113760" y="844407"/>
              <a:ext cx="495300" cy="461665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696969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lt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5</a:t>
              </a:r>
              <a:endParaRPr sz="24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sp>
        <p:nvSpPr>
          <p:cNvPr id="506" name="Google Shape;506;p15"/>
          <p:cNvSpPr txBox="1"/>
          <p:nvPr/>
        </p:nvSpPr>
        <p:spPr>
          <a:xfrm>
            <a:off x="113759" y="1397713"/>
            <a:ext cx="6580907" cy="15941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5113" lvl="0" marL="265113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Char char="🞂"/>
            </a:pP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By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analyzing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the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results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from the operations of the software, one can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improve the application development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 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Char char="🞂"/>
            </a:pP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This can be achieved by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constant feedback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among the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development and the operations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of the next version of the current software applications.</a:t>
            </a:r>
            <a:endParaRPr/>
          </a:p>
        </p:txBody>
      </p:sp>
      <p:cxnSp>
        <p:nvCxnSpPr>
          <p:cNvPr id="507" name="Google Shape;507;p15"/>
          <p:cNvCxnSpPr/>
          <p:nvPr/>
        </p:nvCxnSpPr>
        <p:spPr>
          <a:xfrm>
            <a:off x="6896989" y="844407"/>
            <a:ext cx="0" cy="5584102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508" name="Google Shape;508;p15"/>
          <p:cNvGrpSpPr/>
          <p:nvPr/>
        </p:nvGrpSpPr>
        <p:grpSpPr>
          <a:xfrm>
            <a:off x="113759" y="3120459"/>
            <a:ext cx="6580910" cy="461665"/>
            <a:chOff x="113759" y="2991867"/>
            <a:chExt cx="6580910" cy="461665"/>
          </a:xfrm>
        </p:grpSpPr>
        <p:sp>
          <p:nvSpPr>
            <p:cNvPr id="509" name="Google Shape;509;p15"/>
            <p:cNvSpPr txBox="1"/>
            <p:nvPr/>
          </p:nvSpPr>
          <p:spPr>
            <a:xfrm>
              <a:off x="609059" y="2991867"/>
              <a:ext cx="6085610" cy="461665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Continuous Deployment</a:t>
              </a:r>
              <a:endParaRPr/>
            </a:p>
          </p:txBody>
        </p:sp>
        <p:sp>
          <p:nvSpPr>
            <p:cNvPr id="510" name="Google Shape;510;p15"/>
            <p:cNvSpPr txBox="1"/>
            <p:nvPr/>
          </p:nvSpPr>
          <p:spPr>
            <a:xfrm>
              <a:off x="113759" y="2991867"/>
              <a:ext cx="495300" cy="461665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696969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lt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6</a:t>
              </a:r>
              <a:endParaRPr sz="24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sp>
        <p:nvSpPr>
          <p:cNvPr id="511" name="Google Shape;511;p15"/>
          <p:cNvSpPr txBox="1"/>
          <p:nvPr/>
        </p:nvSpPr>
        <p:spPr>
          <a:xfrm>
            <a:off x="113758" y="3656309"/>
            <a:ext cx="6688823" cy="2872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5113" lvl="0" marL="265113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Char char="🞂"/>
            </a:pP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This phase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deploys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the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code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to the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production servers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 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Char char="🞂"/>
            </a:pP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This is essential to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ensure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that the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code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is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correctly working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on the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production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servers and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real environments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 The new code should be deployed continuously. 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Char char="🞂"/>
            </a:pP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The new code is deployed continuously, and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configuration management tools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play an essential role in executing tasks frequently and quickly. Here are some popular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tools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which are used in this phase, such as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Chef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,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Puppet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,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Ansible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, and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SaltStack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</a:t>
            </a:r>
            <a:endParaRPr/>
          </a:p>
        </p:txBody>
      </p:sp>
      <p:grpSp>
        <p:nvGrpSpPr>
          <p:cNvPr id="512" name="Google Shape;512;p15"/>
          <p:cNvGrpSpPr/>
          <p:nvPr/>
        </p:nvGrpSpPr>
        <p:grpSpPr>
          <a:xfrm>
            <a:off x="6985619" y="868979"/>
            <a:ext cx="5007788" cy="461665"/>
            <a:chOff x="6985619" y="868979"/>
            <a:chExt cx="5007788" cy="461665"/>
          </a:xfrm>
        </p:grpSpPr>
        <p:sp>
          <p:nvSpPr>
            <p:cNvPr id="513" name="Google Shape;513;p15"/>
            <p:cNvSpPr txBox="1"/>
            <p:nvPr/>
          </p:nvSpPr>
          <p:spPr>
            <a:xfrm>
              <a:off x="7480918" y="868979"/>
              <a:ext cx="4512489" cy="461665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Continuous Operations</a:t>
              </a:r>
              <a:endParaRPr/>
            </a:p>
          </p:txBody>
        </p:sp>
        <p:sp>
          <p:nvSpPr>
            <p:cNvPr id="514" name="Google Shape;514;p15"/>
            <p:cNvSpPr txBox="1"/>
            <p:nvPr/>
          </p:nvSpPr>
          <p:spPr>
            <a:xfrm>
              <a:off x="6985619" y="868979"/>
              <a:ext cx="495300" cy="461665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696969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lt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7</a:t>
              </a:r>
              <a:endParaRPr sz="24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sp>
        <p:nvSpPr>
          <p:cNvPr id="515" name="Google Shape;515;p15"/>
          <p:cNvSpPr txBox="1"/>
          <p:nvPr/>
        </p:nvSpPr>
        <p:spPr>
          <a:xfrm>
            <a:off x="7016180" y="1422285"/>
            <a:ext cx="4977228" cy="510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5113" lvl="0" marL="265113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Char char="🞂"/>
            </a:pP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All the operations in DevOps are based on the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continuity with complete automation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of the release process. It allow the organization to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accelerate the overall time to market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oto Sans Symbols"/>
              <a:buChar char="🞂"/>
            </a:pP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It is clear that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continuity is the critical factor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in the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DevOps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in </a:t>
            </a:r>
            <a:r>
              <a:rPr lang="en-US" sz="21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removing steps that often distract the development</a:t>
            </a:r>
            <a:r>
              <a:rPr lang="en-US" sz="21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, take it longer to detect issues and produce a better version of the product after several months. With DevOps, we can make any software product more efficient and increase the overall count of interested customers in your product.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16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</a:pPr>
            <a:r>
              <a:rPr lang="en-US"/>
              <a:t>DevOps and Continuous Testing</a:t>
            </a:r>
            <a:endParaRPr/>
          </a:p>
        </p:txBody>
      </p:sp>
      <p:sp>
        <p:nvSpPr>
          <p:cNvPr id="521" name="Google Shape;521;p16"/>
          <p:cNvSpPr txBox="1"/>
          <p:nvPr>
            <p:ph idx="1" type="body"/>
          </p:nvPr>
        </p:nvSpPr>
        <p:spPr>
          <a:xfrm>
            <a:off x="131180" y="863445"/>
            <a:ext cx="11737547" cy="55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5113" lvl="0" marL="265113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/>
              <a:t>In DevOps C</a:t>
            </a:r>
            <a:r>
              <a:rPr lang="en-US">
                <a:solidFill>
                  <a:srgbClr val="C00000"/>
                </a:solidFill>
              </a:rPr>
              <a:t>ontinuous testing is the most important process</a:t>
            </a:r>
            <a:r>
              <a:rPr lang="en-US"/>
              <a:t> of the </a:t>
            </a:r>
            <a:r>
              <a:rPr lang="en-US">
                <a:solidFill>
                  <a:srgbClr val="C00000"/>
                </a:solidFill>
              </a:rPr>
              <a:t>continuous delivery pipeline</a:t>
            </a:r>
            <a:r>
              <a:rPr lang="en-US"/>
              <a:t> along with Continuous Integration in the same pipeline.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/>
              <a:t>The continuous testing in DevOps </a:t>
            </a:r>
            <a:r>
              <a:rPr lang="en-US">
                <a:solidFill>
                  <a:srgbClr val="C00000"/>
                </a:solidFill>
              </a:rPr>
              <a:t>contains</a:t>
            </a:r>
            <a:r>
              <a:rPr lang="en-US"/>
              <a:t> the </a:t>
            </a:r>
            <a:r>
              <a:rPr lang="en-US">
                <a:solidFill>
                  <a:srgbClr val="C00000"/>
                </a:solidFill>
              </a:rPr>
              <a:t>execution of automated tests repeatedly</a:t>
            </a:r>
            <a:r>
              <a:rPr lang="en-US"/>
              <a:t> &amp; </a:t>
            </a:r>
            <a:r>
              <a:rPr lang="en-US">
                <a:solidFill>
                  <a:srgbClr val="C00000"/>
                </a:solidFill>
              </a:rPr>
              <a:t>continuously</a:t>
            </a:r>
            <a:r>
              <a:rPr lang="en-US"/>
              <a:t> against the codebase </a:t>
            </a:r>
            <a:r>
              <a:rPr lang="en-US">
                <a:solidFill>
                  <a:srgbClr val="C00000"/>
                </a:solidFill>
              </a:rPr>
              <a:t>in</a:t>
            </a:r>
            <a:r>
              <a:rPr lang="en-US"/>
              <a:t> the various </a:t>
            </a:r>
            <a:r>
              <a:rPr lang="en-US">
                <a:solidFill>
                  <a:srgbClr val="C00000"/>
                </a:solidFill>
              </a:rPr>
              <a:t>deployment environments</a:t>
            </a:r>
            <a:r>
              <a:rPr lang="en-US"/>
              <a:t>.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/>
              <a:t>Continuous testing contains </a:t>
            </a:r>
            <a:r>
              <a:rPr lang="en-US">
                <a:solidFill>
                  <a:srgbClr val="C00000"/>
                </a:solidFill>
              </a:rPr>
              <a:t>unit tests</a:t>
            </a:r>
            <a:r>
              <a:rPr lang="en-US"/>
              <a:t>, </a:t>
            </a:r>
            <a:r>
              <a:rPr lang="en-US">
                <a:solidFill>
                  <a:srgbClr val="C00000"/>
                </a:solidFill>
              </a:rPr>
              <a:t>static code analysis</a:t>
            </a:r>
            <a:r>
              <a:rPr lang="en-US"/>
              <a:t>, </a:t>
            </a:r>
            <a:r>
              <a:rPr lang="en-US">
                <a:solidFill>
                  <a:srgbClr val="C00000"/>
                </a:solidFill>
              </a:rPr>
              <a:t>security code analysis</a:t>
            </a:r>
            <a:r>
              <a:rPr lang="en-US"/>
              <a:t>, </a:t>
            </a:r>
            <a:r>
              <a:rPr lang="en-US">
                <a:solidFill>
                  <a:srgbClr val="C00000"/>
                </a:solidFill>
              </a:rPr>
              <a:t>integration tests </a:t>
            </a:r>
            <a:r>
              <a:rPr lang="en-US"/>
              <a:t>&amp; </a:t>
            </a:r>
            <a:r>
              <a:rPr lang="en-US">
                <a:solidFill>
                  <a:srgbClr val="C00000"/>
                </a:solidFill>
              </a:rPr>
              <a:t>load and performance tests</a:t>
            </a:r>
            <a:r>
              <a:rPr lang="en-US"/>
              <a:t>. These sets of tests run in an automated continuous testing pipeline.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/>
              <a:t>To </a:t>
            </a:r>
            <a:r>
              <a:rPr lang="en-US">
                <a:solidFill>
                  <a:srgbClr val="C00000"/>
                </a:solidFill>
              </a:rPr>
              <a:t>test every line of code, every time at different stages </a:t>
            </a:r>
            <a:r>
              <a:rPr lang="en-US"/>
              <a:t>is almost </a:t>
            </a:r>
            <a:r>
              <a:rPr lang="en-US">
                <a:solidFill>
                  <a:srgbClr val="C00000"/>
                </a:solidFill>
              </a:rPr>
              <a:t>impossible</a:t>
            </a:r>
            <a:r>
              <a:rPr lang="en-US"/>
              <a:t> to do each time </a:t>
            </a:r>
            <a:r>
              <a:rPr lang="en-US">
                <a:solidFill>
                  <a:srgbClr val="C00000"/>
                </a:solidFill>
              </a:rPr>
              <a:t>manually</a:t>
            </a:r>
            <a:r>
              <a:rPr lang="en-US"/>
              <a:t> when a line of code is </a:t>
            </a:r>
            <a:r>
              <a:rPr lang="en-US">
                <a:solidFill>
                  <a:srgbClr val="C00000"/>
                </a:solidFill>
              </a:rPr>
              <a:t>updated</a:t>
            </a:r>
            <a:r>
              <a:rPr lang="en-US"/>
              <a:t> into version control. That’s where continuous testing comes into the picture.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17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</a:pPr>
            <a:r>
              <a:rPr lang="en-US"/>
              <a:t>DevOps and Continuous Testing Cont.</a:t>
            </a:r>
            <a:endParaRPr/>
          </a:p>
        </p:txBody>
      </p:sp>
      <p:sp>
        <p:nvSpPr>
          <p:cNvPr id="527" name="Google Shape;527;p17"/>
          <p:cNvSpPr/>
          <p:nvPr/>
        </p:nvSpPr>
        <p:spPr>
          <a:xfrm>
            <a:off x="562916" y="1871581"/>
            <a:ext cx="2069448" cy="933061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Code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Check In</a:t>
            </a:r>
            <a:endParaRPr/>
          </a:p>
        </p:txBody>
      </p:sp>
      <p:sp>
        <p:nvSpPr>
          <p:cNvPr id="528" name="Google Shape;528;p17"/>
          <p:cNvSpPr/>
          <p:nvPr/>
        </p:nvSpPr>
        <p:spPr>
          <a:xfrm>
            <a:off x="4676615" y="1871581"/>
            <a:ext cx="2264511" cy="933061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Compile &amp; Build</a:t>
            </a:r>
            <a:endParaRPr/>
          </a:p>
        </p:txBody>
      </p:sp>
      <p:sp>
        <p:nvSpPr>
          <p:cNvPr id="529" name="Google Shape;529;p17"/>
          <p:cNvSpPr/>
          <p:nvPr/>
        </p:nvSpPr>
        <p:spPr>
          <a:xfrm>
            <a:off x="9628909" y="1871581"/>
            <a:ext cx="2019089" cy="933061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Automated Unit Test</a:t>
            </a:r>
            <a:endParaRPr/>
          </a:p>
        </p:txBody>
      </p:sp>
      <p:sp>
        <p:nvSpPr>
          <p:cNvPr id="530" name="Google Shape;530;p17"/>
          <p:cNvSpPr/>
          <p:nvPr/>
        </p:nvSpPr>
        <p:spPr>
          <a:xfrm>
            <a:off x="562916" y="3369751"/>
            <a:ext cx="2069448" cy="933061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Acceptance Test</a:t>
            </a:r>
            <a:endParaRPr/>
          </a:p>
        </p:txBody>
      </p:sp>
      <p:sp>
        <p:nvSpPr>
          <p:cNvPr id="531" name="Google Shape;531;p17"/>
          <p:cNvSpPr/>
          <p:nvPr/>
        </p:nvSpPr>
        <p:spPr>
          <a:xfrm>
            <a:off x="4676615" y="3369751"/>
            <a:ext cx="2264511" cy="933061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User Acceptance Test</a:t>
            </a:r>
            <a:endParaRPr/>
          </a:p>
        </p:txBody>
      </p:sp>
      <p:sp>
        <p:nvSpPr>
          <p:cNvPr id="532" name="Google Shape;532;p17"/>
          <p:cNvSpPr/>
          <p:nvPr/>
        </p:nvSpPr>
        <p:spPr>
          <a:xfrm>
            <a:off x="9628909" y="3369751"/>
            <a:ext cx="2019089" cy="933061"/>
          </a:xfrm>
          <a:prstGeom prst="rect">
            <a:avLst/>
          </a:prstGeom>
          <a:solidFill>
            <a:schemeClr val="accent6"/>
          </a:solidFill>
          <a:ln cap="flat" cmpd="sng" w="28575">
            <a:solidFill>
              <a:srgbClr val="86333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Release to Production</a:t>
            </a:r>
            <a:endParaRPr/>
          </a:p>
        </p:txBody>
      </p:sp>
      <p:cxnSp>
        <p:nvCxnSpPr>
          <p:cNvPr id="533" name="Google Shape;533;p17"/>
          <p:cNvCxnSpPr>
            <a:stCxn id="527" idx="3"/>
          </p:cNvCxnSpPr>
          <p:nvPr/>
        </p:nvCxnSpPr>
        <p:spPr>
          <a:xfrm>
            <a:off x="2632364" y="2338112"/>
            <a:ext cx="2044200" cy="0"/>
          </a:xfrm>
          <a:prstGeom prst="straightConnector1">
            <a:avLst/>
          </a:prstGeom>
          <a:noFill/>
          <a:ln cap="flat" cmpd="sng" w="28575">
            <a:solidFill>
              <a:srgbClr val="363636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34" name="Google Shape;534;p17"/>
          <p:cNvCxnSpPr>
            <a:stCxn id="528" idx="3"/>
          </p:cNvCxnSpPr>
          <p:nvPr/>
        </p:nvCxnSpPr>
        <p:spPr>
          <a:xfrm>
            <a:off x="6941126" y="2338112"/>
            <a:ext cx="2687700" cy="0"/>
          </a:xfrm>
          <a:prstGeom prst="straightConnector1">
            <a:avLst/>
          </a:prstGeom>
          <a:noFill/>
          <a:ln cap="flat" cmpd="sng" w="28575">
            <a:solidFill>
              <a:srgbClr val="363636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35" name="Google Shape;535;p17"/>
          <p:cNvCxnSpPr>
            <a:stCxn id="530" idx="3"/>
            <a:endCxn id="531" idx="1"/>
          </p:cNvCxnSpPr>
          <p:nvPr/>
        </p:nvCxnSpPr>
        <p:spPr>
          <a:xfrm>
            <a:off x="2632364" y="3836282"/>
            <a:ext cx="2044200" cy="0"/>
          </a:xfrm>
          <a:prstGeom prst="straightConnector1">
            <a:avLst/>
          </a:prstGeom>
          <a:noFill/>
          <a:ln cap="flat" cmpd="sng" w="28575">
            <a:solidFill>
              <a:srgbClr val="363636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36" name="Google Shape;536;p17"/>
          <p:cNvCxnSpPr>
            <a:stCxn id="531" idx="3"/>
            <a:endCxn id="532" idx="1"/>
          </p:cNvCxnSpPr>
          <p:nvPr/>
        </p:nvCxnSpPr>
        <p:spPr>
          <a:xfrm>
            <a:off x="6941126" y="3836282"/>
            <a:ext cx="2687700" cy="0"/>
          </a:xfrm>
          <a:prstGeom prst="straightConnector1">
            <a:avLst/>
          </a:prstGeom>
          <a:noFill/>
          <a:ln cap="flat" cmpd="sng" w="28575">
            <a:solidFill>
              <a:srgbClr val="363636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537" name="Google Shape;537;p17"/>
          <p:cNvSpPr/>
          <p:nvPr/>
        </p:nvSpPr>
        <p:spPr>
          <a:xfrm>
            <a:off x="332509" y="1254810"/>
            <a:ext cx="11623964" cy="583245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C5C5C5"/>
              </a:gs>
              <a:gs pos="50000">
                <a:srgbClr val="BABABA"/>
              </a:gs>
              <a:gs pos="100000">
                <a:srgbClr val="B1B1B1"/>
              </a:gs>
            </a:gsLst>
            <a:lin ang="5400000" scaled="0"/>
          </a:gradFill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Continuous Integration Build Pipeline </a:t>
            </a:r>
            <a:endParaRPr/>
          </a:p>
        </p:txBody>
      </p:sp>
      <p:sp>
        <p:nvSpPr>
          <p:cNvPr id="538" name="Google Shape;538;p17"/>
          <p:cNvSpPr/>
          <p:nvPr/>
        </p:nvSpPr>
        <p:spPr>
          <a:xfrm>
            <a:off x="332509" y="5207920"/>
            <a:ext cx="11623964" cy="583245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C5C5C5"/>
              </a:gs>
              <a:gs pos="50000">
                <a:srgbClr val="BABABA"/>
              </a:gs>
              <a:gs pos="100000">
                <a:srgbClr val="B1B1B1"/>
              </a:gs>
            </a:gsLst>
            <a:lin ang="5400000" scaled="0"/>
          </a:gradFill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6363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Continuous Testing – Test Pipeline</a:t>
            </a:r>
            <a:endParaRPr/>
          </a:p>
        </p:txBody>
      </p:sp>
      <p:sp>
        <p:nvSpPr>
          <p:cNvPr id="539" name="Google Shape;539;p17"/>
          <p:cNvSpPr/>
          <p:nvPr/>
        </p:nvSpPr>
        <p:spPr>
          <a:xfrm>
            <a:off x="2837071" y="4275105"/>
            <a:ext cx="1634835" cy="989601"/>
          </a:xfrm>
          <a:prstGeom prst="wedgeRoundRectCallout">
            <a:avLst>
              <a:gd fmla="val -494" name="adj1"/>
              <a:gd fmla="val -95701" name="adj2"/>
              <a:gd fmla="val 16667" name="adj3"/>
            </a:avLst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Automatic Approval Quality Gate</a:t>
            </a:r>
            <a:endParaRPr/>
          </a:p>
        </p:txBody>
      </p:sp>
      <p:sp>
        <p:nvSpPr>
          <p:cNvPr id="540" name="Google Shape;540;p17"/>
          <p:cNvSpPr/>
          <p:nvPr/>
        </p:nvSpPr>
        <p:spPr>
          <a:xfrm>
            <a:off x="7516795" y="4275105"/>
            <a:ext cx="1634835" cy="989601"/>
          </a:xfrm>
          <a:prstGeom prst="wedgeRoundRectCallout">
            <a:avLst>
              <a:gd fmla="val -494" name="adj1"/>
              <a:gd fmla="val -95701" name="adj2"/>
              <a:gd fmla="val 16667" name="adj3"/>
            </a:avLst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Manual Approval Quality Gate</a:t>
            </a:r>
            <a:endParaRPr/>
          </a:p>
        </p:txBody>
      </p:sp>
      <p:sp>
        <p:nvSpPr>
          <p:cNvPr id="541" name="Google Shape;541;p17"/>
          <p:cNvSpPr/>
          <p:nvPr/>
        </p:nvSpPr>
        <p:spPr>
          <a:xfrm>
            <a:off x="-1" y="716065"/>
            <a:ext cx="12192001" cy="461665"/>
          </a:xfrm>
          <a:prstGeom prst="rect">
            <a:avLst/>
          </a:prstGeom>
          <a:solidFill>
            <a:schemeClr val="accent6"/>
          </a:solidFill>
          <a:ln cap="flat" cmpd="sng" w="12700">
            <a:solidFill>
              <a:srgbClr val="86333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Continuous Delivery (CD) | Automated Deployment Pipeline</a:t>
            </a:r>
            <a:endParaRPr sz="24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542" name="Google Shape;542;p17"/>
          <p:cNvCxnSpPr>
            <a:stCxn id="529" idx="3"/>
            <a:endCxn id="530" idx="1"/>
          </p:cNvCxnSpPr>
          <p:nvPr/>
        </p:nvCxnSpPr>
        <p:spPr>
          <a:xfrm flipH="1">
            <a:off x="562998" y="2338112"/>
            <a:ext cx="11085000" cy="1498200"/>
          </a:xfrm>
          <a:prstGeom prst="bentConnector5">
            <a:avLst>
              <a:gd fmla="val -2062" name="adj1"/>
              <a:gd fmla="val 49999" name="adj2"/>
              <a:gd fmla="val 102063" name="adj3"/>
            </a:avLst>
          </a:prstGeom>
          <a:noFill/>
          <a:ln cap="flat" cmpd="sng" w="28575">
            <a:solidFill>
              <a:srgbClr val="363636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18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</a:pPr>
            <a:r>
              <a:rPr lang="en-US"/>
              <a:t>DevOps and Continuous Testing Cont.</a:t>
            </a:r>
            <a:endParaRPr/>
          </a:p>
        </p:txBody>
      </p:sp>
      <p:sp>
        <p:nvSpPr>
          <p:cNvPr id="549" name="Google Shape;549;p18"/>
          <p:cNvSpPr/>
          <p:nvPr/>
        </p:nvSpPr>
        <p:spPr>
          <a:xfrm>
            <a:off x="1854681" y="2188274"/>
            <a:ext cx="2069448" cy="933061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Unit Tests, Security Tests</a:t>
            </a:r>
            <a:endParaRPr/>
          </a:p>
        </p:txBody>
      </p:sp>
      <p:sp>
        <p:nvSpPr>
          <p:cNvPr id="550" name="Google Shape;550;p18"/>
          <p:cNvSpPr/>
          <p:nvPr/>
        </p:nvSpPr>
        <p:spPr>
          <a:xfrm>
            <a:off x="5242671" y="2188274"/>
            <a:ext cx="2264511" cy="933061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Integration Tests</a:t>
            </a:r>
            <a:endParaRPr/>
          </a:p>
        </p:txBody>
      </p:sp>
      <p:sp>
        <p:nvSpPr>
          <p:cNvPr id="551" name="Google Shape;551;p18"/>
          <p:cNvSpPr/>
          <p:nvPr/>
        </p:nvSpPr>
        <p:spPr>
          <a:xfrm>
            <a:off x="8502075" y="2188274"/>
            <a:ext cx="3044325" cy="933061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System Tests &amp; Non Functional Test</a:t>
            </a:r>
            <a:endParaRPr/>
          </a:p>
        </p:txBody>
      </p:sp>
      <p:sp>
        <p:nvSpPr>
          <p:cNvPr id="552" name="Google Shape;552;p18"/>
          <p:cNvSpPr/>
          <p:nvPr/>
        </p:nvSpPr>
        <p:spPr>
          <a:xfrm>
            <a:off x="475832" y="4446443"/>
            <a:ext cx="2069448" cy="933061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Performance &amp; Load Test</a:t>
            </a:r>
            <a:endParaRPr/>
          </a:p>
        </p:txBody>
      </p:sp>
      <p:sp>
        <p:nvSpPr>
          <p:cNvPr id="553" name="Google Shape;553;p18"/>
          <p:cNvSpPr/>
          <p:nvPr/>
        </p:nvSpPr>
        <p:spPr>
          <a:xfrm>
            <a:off x="3134800" y="4446443"/>
            <a:ext cx="2504562" cy="933061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Acceptance Test, Exploratory Test</a:t>
            </a:r>
            <a:endParaRPr/>
          </a:p>
        </p:txBody>
      </p:sp>
      <p:sp>
        <p:nvSpPr>
          <p:cNvPr id="554" name="Google Shape;554;p18"/>
          <p:cNvSpPr/>
          <p:nvPr/>
        </p:nvSpPr>
        <p:spPr>
          <a:xfrm>
            <a:off x="6493814" y="4446443"/>
            <a:ext cx="2282325" cy="933061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End User Acceptance Test</a:t>
            </a:r>
            <a:endParaRPr/>
          </a:p>
        </p:txBody>
      </p:sp>
      <p:cxnSp>
        <p:nvCxnSpPr>
          <p:cNvPr id="555" name="Google Shape;555;p18"/>
          <p:cNvCxnSpPr>
            <a:stCxn id="549" idx="3"/>
            <a:endCxn id="550" idx="1"/>
          </p:cNvCxnSpPr>
          <p:nvPr/>
        </p:nvCxnSpPr>
        <p:spPr>
          <a:xfrm>
            <a:off x="3924129" y="2654805"/>
            <a:ext cx="1318500" cy="0"/>
          </a:xfrm>
          <a:prstGeom prst="straightConnector1">
            <a:avLst/>
          </a:prstGeom>
          <a:noFill/>
          <a:ln cap="flat" cmpd="sng" w="28575">
            <a:solidFill>
              <a:srgbClr val="363636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56" name="Google Shape;556;p18"/>
          <p:cNvCxnSpPr>
            <a:stCxn id="550" idx="3"/>
            <a:endCxn id="551" idx="1"/>
          </p:cNvCxnSpPr>
          <p:nvPr/>
        </p:nvCxnSpPr>
        <p:spPr>
          <a:xfrm>
            <a:off x="7507182" y="2654805"/>
            <a:ext cx="994800" cy="0"/>
          </a:xfrm>
          <a:prstGeom prst="straightConnector1">
            <a:avLst/>
          </a:prstGeom>
          <a:noFill/>
          <a:ln cap="flat" cmpd="sng" w="28575">
            <a:solidFill>
              <a:srgbClr val="363636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57" name="Google Shape;557;p18"/>
          <p:cNvCxnSpPr>
            <a:stCxn id="552" idx="3"/>
            <a:endCxn id="553" idx="1"/>
          </p:cNvCxnSpPr>
          <p:nvPr/>
        </p:nvCxnSpPr>
        <p:spPr>
          <a:xfrm>
            <a:off x="2545280" y="4912974"/>
            <a:ext cx="589500" cy="0"/>
          </a:xfrm>
          <a:prstGeom prst="straightConnector1">
            <a:avLst/>
          </a:prstGeom>
          <a:noFill/>
          <a:ln cap="flat" cmpd="sng" w="28575">
            <a:solidFill>
              <a:srgbClr val="363636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58" name="Google Shape;558;p18"/>
          <p:cNvCxnSpPr>
            <a:stCxn id="553" idx="3"/>
            <a:endCxn id="554" idx="1"/>
          </p:cNvCxnSpPr>
          <p:nvPr/>
        </p:nvCxnSpPr>
        <p:spPr>
          <a:xfrm>
            <a:off x="5639362" y="4912974"/>
            <a:ext cx="854400" cy="0"/>
          </a:xfrm>
          <a:prstGeom prst="straightConnector1">
            <a:avLst/>
          </a:prstGeom>
          <a:noFill/>
          <a:ln cap="flat" cmpd="sng" w="28575">
            <a:solidFill>
              <a:srgbClr val="363636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559" name="Google Shape;559;p18"/>
          <p:cNvSpPr/>
          <p:nvPr/>
        </p:nvSpPr>
        <p:spPr>
          <a:xfrm>
            <a:off x="-1" y="716065"/>
            <a:ext cx="12192001" cy="461665"/>
          </a:xfrm>
          <a:prstGeom prst="rect">
            <a:avLst/>
          </a:prstGeom>
          <a:solidFill>
            <a:schemeClr val="accent6"/>
          </a:solidFill>
          <a:ln cap="flat" cmpd="sng" w="12700">
            <a:solidFill>
              <a:srgbClr val="86333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Continuous Testing (CT)</a:t>
            </a:r>
            <a:endParaRPr sz="24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560" name="Google Shape;560;p18"/>
          <p:cNvCxnSpPr>
            <a:stCxn id="551" idx="3"/>
            <a:endCxn id="552" idx="1"/>
          </p:cNvCxnSpPr>
          <p:nvPr/>
        </p:nvCxnSpPr>
        <p:spPr>
          <a:xfrm flipH="1">
            <a:off x="475800" y="2654805"/>
            <a:ext cx="11070600" cy="2258100"/>
          </a:xfrm>
          <a:prstGeom prst="bentConnector5">
            <a:avLst>
              <a:gd fmla="val -2065" name="adj1"/>
              <a:gd fmla="val 50002" name="adj2"/>
              <a:gd fmla="val 102065" name="adj3"/>
            </a:avLst>
          </a:prstGeom>
          <a:noFill/>
          <a:ln cap="flat" cmpd="sng" w="28575">
            <a:solidFill>
              <a:srgbClr val="363636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61" name="Google Shape;561;p18"/>
          <p:cNvCxnSpPr>
            <a:stCxn id="554" idx="3"/>
            <a:endCxn id="562" idx="1"/>
          </p:cNvCxnSpPr>
          <p:nvPr/>
        </p:nvCxnSpPr>
        <p:spPr>
          <a:xfrm flipH="1" rot="10800000">
            <a:off x="8776139" y="4911474"/>
            <a:ext cx="883500" cy="1500"/>
          </a:xfrm>
          <a:prstGeom prst="straightConnector1">
            <a:avLst/>
          </a:prstGeom>
          <a:noFill/>
          <a:ln cap="flat" cmpd="sng" w="28575">
            <a:solidFill>
              <a:srgbClr val="363636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562" name="Google Shape;562;p18"/>
          <p:cNvSpPr/>
          <p:nvPr/>
        </p:nvSpPr>
        <p:spPr>
          <a:xfrm>
            <a:off x="9659719" y="4445015"/>
            <a:ext cx="1901195" cy="933061"/>
          </a:xfrm>
          <a:prstGeom prst="rect">
            <a:avLst/>
          </a:prstGeom>
          <a:solidFill>
            <a:schemeClr val="accent6"/>
          </a:solidFill>
          <a:ln cap="flat" cmpd="sng" w="12700">
            <a:solidFill>
              <a:srgbClr val="86333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Release to Production</a:t>
            </a:r>
            <a:endParaRPr/>
          </a:p>
        </p:txBody>
      </p:sp>
      <p:sp>
        <p:nvSpPr>
          <p:cNvPr id="563" name="Google Shape;563;p18"/>
          <p:cNvSpPr/>
          <p:nvPr/>
        </p:nvSpPr>
        <p:spPr>
          <a:xfrm>
            <a:off x="1854681" y="1743712"/>
            <a:ext cx="2069448" cy="37407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69696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On CI Server</a:t>
            </a:r>
            <a:endParaRPr/>
          </a:p>
        </p:txBody>
      </p:sp>
      <p:sp>
        <p:nvSpPr>
          <p:cNvPr id="564" name="Google Shape;564;p18"/>
          <p:cNvSpPr/>
          <p:nvPr/>
        </p:nvSpPr>
        <p:spPr>
          <a:xfrm>
            <a:off x="5242670" y="1494328"/>
            <a:ext cx="2264511" cy="623457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69696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Integration Environment</a:t>
            </a:r>
            <a:endParaRPr/>
          </a:p>
        </p:txBody>
      </p:sp>
      <p:sp>
        <p:nvSpPr>
          <p:cNvPr id="565" name="Google Shape;565;p18"/>
          <p:cNvSpPr/>
          <p:nvPr/>
        </p:nvSpPr>
        <p:spPr>
          <a:xfrm>
            <a:off x="8502074" y="1509494"/>
            <a:ext cx="3044325" cy="608292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69696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System Testing Environment</a:t>
            </a:r>
            <a:endParaRPr/>
          </a:p>
        </p:txBody>
      </p:sp>
      <p:sp>
        <p:nvSpPr>
          <p:cNvPr id="566" name="Google Shape;566;p18"/>
          <p:cNvSpPr/>
          <p:nvPr/>
        </p:nvSpPr>
        <p:spPr>
          <a:xfrm>
            <a:off x="475833" y="5452635"/>
            <a:ext cx="2069448" cy="91649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69696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Performance Testing Environment</a:t>
            </a:r>
            <a:endParaRPr/>
          </a:p>
        </p:txBody>
      </p:sp>
      <p:sp>
        <p:nvSpPr>
          <p:cNvPr id="567" name="Google Shape;567;p18"/>
          <p:cNvSpPr/>
          <p:nvPr/>
        </p:nvSpPr>
        <p:spPr>
          <a:xfrm>
            <a:off x="3134799" y="5452635"/>
            <a:ext cx="2504563" cy="91649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69696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Production Like Environment</a:t>
            </a:r>
            <a:endParaRPr/>
          </a:p>
        </p:txBody>
      </p:sp>
      <p:sp>
        <p:nvSpPr>
          <p:cNvPr id="568" name="Google Shape;568;p18"/>
          <p:cNvSpPr/>
          <p:nvPr/>
        </p:nvSpPr>
        <p:spPr>
          <a:xfrm>
            <a:off x="6493814" y="5462138"/>
            <a:ext cx="2282325" cy="91649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69696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Pre Production Environment</a:t>
            </a:r>
            <a:endParaRPr/>
          </a:p>
        </p:txBody>
      </p:sp>
      <p:sp>
        <p:nvSpPr>
          <p:cNvPr id="569" name="Google Shape;569;p18"/>
          <p:cNvSpPr/>
          <p:nvPr/>
        </p:nvSpPr>
        <p:spPr>
          <a:xfrm rot="-5400000">
            <a:off x="301157" y="2348435"/>
            <a:ext cx="933061" cy="612739"/>
          </a:xfrm>
          <a:prstGeom prst="rect">
            <a:avLst/>
          </a:prstGeom>
          <a:solidFill>
            <a:schemeClr val="accent6"/>
          </a:solidFill>
          <a:ln cap="flat" cmpd="sng" w="12700">
            <a:solidFill>
              <a:srgbClr val="86333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Code</a:t>
            </a:r>
            <a:endParaRPr/>
          </a:p>
        </p:txBody>
      </p:sp>
      <p:cxnSp>
        <p:nvCxnSpPr>
          <p:cNvPr id="570" name="Google Shape;570;p18"/>
          <p:cNvCxnSpPr>
            <a:stCxn id="569" idx="3"/>
            <a:endCxn id="549" idx="1"/>
          </p:cNvCxnSpPr>
          <p:nvPr/>
        </p:nvCxnSpPr>
        <p:spPr>
          <a:xfrm>
            <a:off x="767688" y="2188274"/>
            <a:ext cx="1086900" cy="466500"/>
          </a:xfrm>
          <a:prstGeom prst="straightConnector1">
            <a:avLst/>
          </a:prstGeom>
          <a:noFill/>
          <a:ln cap="flat" cmpd="sng" w="28575">
            <a:solidFill>
              <a:srgbClr val="363636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571" name="Google Shape;571;p18"/>
          <p:cNvSpPr/>
          <p:nvPr/>
        </p:nvSpPr>
        <p:spPr>
          <a:xfrm>
            <a:off x="4236616" y="2105641"/>
            <a:ext cx="682406" cy="434879"/>
          </a:xfrm>
          <a:prstGeom prst="bracketPair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AAQG</a:t>
            </a:r>
            <a:endParaRPr/>
          </a:p>
        </p:txBody>
      </p:sp>
      <p:sp>
        <p:nvSpPr>
          <p:cNvPr id="572" name="Google Shape;572;p18"/>
          <p:cNvSpPr/>
          <p:nvPr/>
        </p:nvSpPr>
        <p:spPr>
          <a:xfrm>
            <a:off x="7663425" y="2091678"/>
            <a:ext cx="682406" cy="434879"/>
          </a:xfrm>
          <a:prstGeom prst="bracketPair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AAQG</a:t>
            </a:r>
            <a:endParaRPr/>
          </a:p>
        </p:txBody>
      </p:sp>
      <p:sp>
        <p:nvSpPr>
          <p:cNvPr id="573" name="Google Shape;573;p18"/>
          <p:cNvSpPr/>
          <p:nvPr/>
        </p:nvSpPr>
        <p:spPr>
          <a:xfrm>
            <a:off x="2452393" y="3928931"/>
            <a:ext cx="682406" cy="434879"/>
          </a:xfrm>
          <a:prstGeom prst="bracketPair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AAQG</a:t>
            </a:r>
            <a:endParaRPr/>
          </a:p>
        </p:txBody>
      </p:sp>
      <p:sp>
        <p:nvSpPr>
          <p:cNvPr id="574" name="Google Shape;574;p18"/>
          <p:cNvSpPr/>
          <p:nvPr/>
        </p:nvSpPr>
        <p:spPr>
          <a:xfrm>
            <a:off x="5725385" y="3914439"/>
            <a:ext cx="682406" cy="434879"/>
          </a:xfrm>
          <a:prstGeom prst="bracketPair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AAQG</a:t>
            </a:r>
            <a:endParaRPr/>
          </a:p>
        </p:txBody>
      </p:sp>
      <p:sp>
        <p:nvSpPr>
          <p:cNvPr id="575" name="Google Shape;575;p18"/>
          <p:cNvSpPr/>
          <p:nvPr/>
        </p:nvSpPr>
        <p:spPr>
          <a:xfrm>
            <a:off x="8876726" y="3906548"/>
            <a:ext cx="978474" cy="434879"/>
          </a:xfrm>
          <a:prstGeom prst="bracketPair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Manual Gate</a:t>
            </a:r>
            <a:endParaRPr/>
          </a:p>
        </p:txBody>
      </p:sp>
      <p:sp>
        <p:nvSpPr>
          <p:cNvPr id="576" name="Google Shape;576;p18"/>
          <p:cNvSpPr/>
          <p:nvPr/>
        </p:nvSpPr>
        <p:spPr>
          <a:xfrm>
            <a:off x="8502074" y="283761"/>
            <a:ext cx="3549009" cy="356599"/>
          </a:xfrm>
          <a:prstGeom prst="bracketPair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AAQG = Automated Approval Quality Gate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19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</a:pPr>
            <a:r>
              <a:rPr lang="en-US"/>
              <a:t>DevOps and Continuous Testing (CT) Cont.</a:t>
            </a:r>
            <a:endParaRPr/>
          </a:p>
        </p:txBody>
      </p:sp>
      <p:sp>
        <p:nvSpPr>
          <p:cNvPr id="582" name="Google Shape;582;p19"/>
          <p:cNvSpPr txBox="1"/>
          <p:nvPr>
            <p:ph idx="1" type="body"/>
          </p:nvPr>
        </p:nvSpPr>
        <p:spPr>
          <a:xfrm>
            <a:off x="131180" y="863445"/>
            <a:ext cx="11737547" cy="55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5113" lvl="0" marL="265113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Noto Sans Symbols"/>
              <a:buChar char="🞂"/>
            </a:pPr>
            <a:r>
              <a:rPr lang="en-US" sz="2200"/>
              <a:t>As per the continuous testing (CT) </a:t>
            </a:r>
            <a:r>
              <a:rPr lang="en-US" sz="2200">
                <a:solidFill>
                  <a:srgbClr val="C00000"/>
                </a:solidFill>
              </a:rPr>
              <a:t>diagram</a:t>
            </a:r>
            <a:r>
              <a:rPr lang="en-US" sz="2200"/>
              <a:t>, </a:t>
            </a:r>
            <a:r>
              <a:rPr lang="en-US" sz="2200">
                <a:solidFill>
                  <a:srgbClr val="C00000"/>
                </a:solidFill>
              </a:rPr>
              <a:t>unit tests</a:t>
            </a:r>
            <a:r>
              <a:rPr lang="en-US" sz="2200"/>
              <a:t> are carried out on the</a:t>
            </a:r>
            <a:r>
              <a:rPr lang="en-US" sz="2200">
                <a:solidFill>
                  <a:srgbClr val="C00000"/>
                </a:solidFill>
              </a:rPr>
              <a:t> CI server</a:t>
            </a:r>
            <a:r>
              <a:rPr lang="en-US" sz="2200"/>
              <a:t>. It </a:t>
            </a:r>
            <a:r>
              <a:rPr lang="en-US" sz="2200">
                <a:solidFill>
                  <a:srgbClr val="C00000"/>
                </a:solidFill>
              </a:rPr>
              <a:t>tests</a:t>
            </a:r>
            <a:r>
              <a:rPr lang="en-US" sz="2200"/>
              <a:t> each unit of the </a:t>
            </a:r>
            <a:r>
              <a:rPr lang="en-US" sz="2200">
                <a:solidFill>
                  <a:srgbClr val="C00000"/>
                </a:solidFill>
              </a:rPr>
              <a:t>system</a:t>
            </a:r>
            <a:r>
              <a:rPr lang="en-US" sz="2200"/>
              <a:t> in an </a:t>
            </a:r>
            <a:r>
              <a:rPr lang="en-US" sz="2200">
                <a:solidFill>
                  <a:srgbClr val="C00000"/>
                </a:solidFill>
              </a:rPr>
              <a:t>isolation</a:t>
            </a:r>
            <a:r>
              <a:rPr lang="en-US" sz="2200"/>
              <a:t>.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Noto Sans Symbols"/>
              <a:buChar char="🞂"/>
            </a:pPr>
            <a:r>
              <a:rPr lang="en-US" sz="2200">
                <a:solidFill>
                  <a:srgbClr val="C00000"/>
                </a:solidFill>
              </a:rPr>
              <a:t>Integration tests</a:t>
            </a:r>
            <a:r>
              <a:rPr lang="en-US" sz="2200"/>
              <a:t> are carried out on the </a:t>
            </a:r>
            <a:r>
              <a:rPr lang="en-US" sz="2200">
                <a:solidFill>
                  <a:srgbClr val="C00000"/>
                </a:solidFill>
              </a:rPr>
              <a:t>Integration environment</a:t>
            </a:r>
            <a:r>
              <a:rPr lang="en-US" sz="2200"/>
              <a:t> to </a:t>
            </a:r>
            <a:r>
              <a:rPr lang="en-US" sz="2200">
                <a:solidFill>
                  <a:srgbClr val="C00000"/>
                </a:solidFill>
              </a:rPr>
              <a:t>verify</a:t>
            </a:r>
            <a:r>
              <a:rPr lang="en-US" sz="2200"/>
              <a:t> the </a:t>
            </a:r>
            <a:r>
              <a:rPr lang="en-US" sz="2200">
                <a:solidFill>
                  <a:srgbClr val="C00000"/>
                </a:solidFill>
              </a:rPr>
              <a:t>components integrated</a:t>
            </a:r>
            <a:r>
              <a:rPr lang="en-US" sz="2200"/>
              <a:t>.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Noto Sans Symbols"/>
              <a:buChar char="🞂"/>
            </a:pPr>
            <a:r>
              <a:rPr lang="en-US" sz="2200">
                <a:solidFill>
                  <a:srgbClr val="C00000"/>
                </a:solidFill>
              </a:rPr>
              <a:t>System tests</a:t>
            </a:r>
            <a:r>
              <a:rPr lang="en-US" sz="2200"/>
              <a:t> are carried out in the </a:t>
            </a:r>
            <a:r>
              <a:rPr lang="en-US" sz="2200">
                <a:solidFill>
                  <a:srgbClr val="C00000"/>
                </a:solidFill>
              </a:rPr>
              <a:t>system testing environment</a:t>
            </a:r>
            <a:r>
              <a:rPr lang="en-US" sz="2200"/>
              <a:t> where the system the integrated </a:t>
            </a:r>
            <a:r>
              <a:rPr lang="en-US" sz="2200">
                <a:solidFill>
                  <a:srgbClr val="C00000"/>
                </a:solidFill>
              </a:rPr>
              <a:t>components and interfaces</a:t>
            </a:r>
            <a:r>
              <a:rPr lang="en-US" sz="2200"/>
              <a:t> are </a:t>
            </a:r>
            <a:r>
              <a:rPr lang="en-US" sz="2200">
                <a:solidFill>
                  <a:srgbClr val="C00000"/>
                </a:solidFill>
              </a:rPr>
              <a:t>tested</a:t>
            </a:r>
            <a:r>
              <a:rPr lang="en-US" sz="2200"/>
              <a:t> through </a:t>
            </a:r>
            <a:r>
              <a:rPr lang="en-US" sz="2200">
                <a:solidFill>
                  <a:srgbClr val="C00000"/>
                </a:solidFill>
              </a:rPr>
              <a:t>system-level scenarios</a:t>
            </a:r>
            <a:r>
              <a:rPr lang="en-US" sz="2200"/>
              <a:t> in a system testing environment.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Noto Sans Symbols"/>
              <a:buChar char="🞂"/>
            </a:pPr>
            <a:r>
              <a:rPr lang="en-US" sz="2200">
                <a:solidFill>
                  <a:srgbClr val="C00000"/>
                </a:solidFill>
              </a:rPr>
              <a:t>CT</a:t>
            </a:r>
            <a:r>
              <a:rPr lang="en-US" sz="2200"/>
              <a:t> progressively </a:t>
            </a:r>
            <a:r>
              <a:rPr lang="en-US" sz="2200">
                <a:solidFill>
                  <a:srgbClr val="C00000"/>
                </a:solidFill>
              </a:rPr>
              <a:t>becomes harder and longer</a:t>
            </a:r>
            <a:r>
              <a:rPr lang="en-US" sz="2200"/>
              <a:t> with the progression </a:t>
            </a:r>
            <a:r>
              <a:rPr lang="en-US" sz="2200">
                <a:solidFill>
                  <a:srgbClr val="C00000"/>
                </a:solidFill>
              </a:rPr>
              <a:t>towards</a:t>
            </a:r>
            <a:r>
              <a:rPr lang="en-US" sz="2200"/>
              <a:t> the </a:t>
            </a:r>
            <a:r>
              <a:rPr lang="en-US" sz="2200">
                <a:solidFill>
                  <a:srgbClr val="C00000"/>
                </a:solidFill>
              </a:rPr>
              <a:t>production environment</a:t>
            </a:r>
            <a:r>
              <a:rPr lang="en-US" sz="2200"/>
              <a:t> as environment complexity advances.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Noto Sans Symbols"/>
              <a:buChar char="🞂"/>
            </a:pPr>
            <a:r>
              <a:rPr lang="en-US" sz="2200"/>
              <a:t>The </a:t>
            </a:r>
            <a:r>
              <a:rPr lang="en-US" sz="2200">
                <a:solidFill>
                  <a:srgbClr val="C00000"/>
                </a:solidFill>
              </a:rPr>
              <a:t>test cases</a:t>
            </a:r>
            <a:r>
              <a:rPr lang="en-US" sz="2200"/>
              <a:t> are </a:t>
            </a:r>
            <a:r>
              <a:rPr lang="en-US" sz="2200">
                <a:solidFill>
                  <a:srgbClr val="C00000"/>
                </a:solidFill>
              </a:rPr>
              <a:t>required</a:t>
            </a:r>
            <a:r>
              <a:rPr lang="en-US" sz="2200"/>
              <a:t> to </a:t>
            </a:r>
            <a:r>
              <a:rPr lang="en-US" sz="2200">
                <a:solidFill>
                  <a:srgbClr val="C00000"/>
                </a:solidFill>
              </a:rPr>
              <a:t>update each time</a:t>
            </a:r>
            <a:r>
              <a:rPr lang="en-US" sz="2200"/>
              <a:t> at different phases. The </a:t>
            </a:r>
            <a:r>
              <a:rPr lang="en-US" sz="2200">
                <a:solidFill>
                  <a:srgbClr val="C00000"/>
                </a:solidFill>
              </a:rPr>
              <a:t>automated scripts</a:t>
            </a:r>
            <a:r>
              <a:rPr lang="en-US" sz="2200"/>
              <a:t> required to </a:t>
            </a:r>
            <a:r>
              <a:rPr lang="en-US" sz="2200">
                <a:solidFill>
                  <a:srgbClr val="C00000"/>
                </a:solidFill>
              </a:rPr>
              <a:t>update</a:t>
            </a:r>
            <a:r>
              <a:rPr lang="en-US" sz="2200"/>
              <a:t> because the code becomes more mature &amp; progresses to a higher level of environment ill it gets into production.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Noto Sans Symbols"/>
              <a:buChar char="🞂"/>
            </a:pPr>
            <a:r>
              <a:rPr lang="en-US" sz="2200"/>
              <a:t>The</a:t>
            </a:r>
            <a:r>
              <a:rPr lang="en-US" sz="2200">
                <a:solidFill>
                  <a:srgbClr val="C00000"/>
                </a:solidFill>
              </a:rPr>
              <a:t> time to execute</a:t>
            </a:r>
            <a:r>
              <a:rPr lang="en-US" sz="2200"/>
              <a:t> the </a:t>
            </a:r>
            <a:r>
              <a:rPr lang="en-US" sz="2200">
                <a:solidFill>
                  <a:srgbClr val="C00000"/>
                </a:solidFill>
              </a:rPr>
              <a:t>tests increases</a:t>
            </a:r>
            <a:r>
              <a:rPr lang="en-US" sz="2200"/>
              <a:t> with the testing progress. E.g. the unit test may take very little time to execute, the integration tests, system tests or load tests may take a few hours to execute or may take a few days for execution.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Noto Sans Symbols"/>
              <a:buChar char="🞂"/>
            </a:pPr>
            <a:r>
              <a:rPr lang="en-US" sz="2200"/>
              <a:t>The </a:t>
            </a:r>
            <a:r>
              <a:rPr lang="en-US" sz="2200">
                <a:solidFill>
                  <a:srgbClr val="C00000"/>
                </a:solidFill>
              </a:rPr>
              <a:t>CT mainly running the automated test cases</a:t>
            </a:r>
            <a:r>
              <a:rPr lang="en-US" sz="2200"/>
              <a:t>. It also involves </a:t>
            </a:r>
            <a:r>
              <a:rPr lang="en-US" sz="2200">
                <a:solidFill>
                  <a:srgbClr val="C00000"/>
                </a:solidFill>
              </a:rPr>
              <a:t>certain manual tests</a:t>
            </a:r>
            <a:r>
              <a:rPr lang="en-US" sz="2200"/>
              <a:t> and </a:t>
            </a:r>
            <a:r>
              <a:rPr lang="en-US" sz="2200">
                <a:solidFill>
                  <a:srgbClr val="C00000"/>
                </a:solidFill>
              </a:rPr>
              <a:t>approval gates</a:t>
            </a:r>
            <a:r>
              <a:rPr lang="en-US" sz="2200"/>
              <a:t>, where few tests are executed manually, before pushing into the production.</a:t>
            </a:r>
            <a:endParaRPr/>
          </a:p>
          <a:p>
            <a:pPr indent="-1254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Noto Sans Symbols"/>
              <a:buNone/>
            </a:pPr>
            <a:r>
              <a:t/>
            </a:r>
            <a:endParaRPr sz="2200"/>
          </a:p>
          <a:p>
            <a:pPr indent="-1254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Noto Sans Symbols"/>
              <a:buNone/>
            </a:pPr>
            <a:r>
              <a:t/>
            </a:r>
            <a:endParaRPr sz="2200"/>
          </a:p>
          <a:p>
            <a:pPr indent="-1254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Noto Sans Symbols"/>
              <a:buNone/>
            </a:pPr>
            <a:r>
              <a:t/>
            </a:r>
            <a:endParaRPr sz="2200"/>
          </a:p>
          <a:p>
            <a:pPr indent="-1254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Noto Sans Symbols"/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1" name="Google Shape;341;p2"/>
          <p:cNvCxnSpPr>
            <a:endCxn id="342" idx="0"/>
          </p:cNvCxnSpPr>
          <p:nvPr/>
        </p:nvCxnSpPr>
        <p:spPr>
          <a:xfrm>
            <a:off x="1191446" y="106"/>
            <a:ext cx="0" cy="682800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43" name="Google Shape;343;p2"/>
          <p:cNvCxnSpPr/>
          <p:nvPr/>
        </p:nvCxnSpPr>
        <p:spPr>
          <a:xfrm>
            <a:off x="1191446" y="6092331"/>
            <a:ext cx="0" cy="1794387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42" name="Google Shape;342;p2"/>
          <p:cNvSpPr/>
          <p:nvPr/>
        </p:nvSpPr>
        <p:spPr>
          <a:xfrm>
            <a:off x="954165" y="682906"/>
            <a:ext cx="474562" cy="474562"/>
          </a:xfrm>
          <a:prstGeom prst="ellipse">
            <a:avLst/>
          </a:prstGeom>
          <a:solidFill>
            <a:schemeClr val="accent3"/>
          </a:solidFill>
          <a:ln cap="flat" cmpd="sng" w="12700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✓</a:t>
            </a:r>
            <a:endParaRPr sz="2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44" name="Google Shape;344;p2"/>
          <p:cNvSpPr txBox="1"/>
          <p:nvPr/>
        </p:nvSpPr>
        <p:spPr>
          <a:xfrm>
            <a:off x="1527893" y="720132"/>
            <a:ext cx="1175322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Looping</a:t>
            </a:r>
            <a:endParaRPr/>
          </a:p>
        </p:txBody>
      </p:sp>
      <p:cxnSp>
        <p:nvCxnSpPr>
          <p:cNvPr id="345" name="Google Shape;345;p2"/>
          <p:cNvCxnSpPr/>
          <p:nvPr/>
        </p:nvCxnSpPr>
        <p:spPr>
          <a:xfrm>
            <a:off x="1191446" y="1157468"/>
            <a:ext cx="0" cy="2465408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46" name="Google Shape;346;p2"/>
          <p:cNvSpPr txBox="1"/>
          <p:nvPr/>
        </p:nvSpPr>
        <p:spPr>
          <a:xfrm>
            <a:off x="1458962" y="731706"/>
            <a:ext cx="9718554" cy="41549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Outline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rgbClr val="7F7F7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What is DevOps?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rgbClr val="7F7F7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DevOps Importance and Benefits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rgbClr val="7F7F7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DevOps Principles and Practices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rgbClr val="7F7F7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7 C’s of DevOps Lifecycle for Business Agility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rgbClr val="7F7F7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DevOps and Continuous Testing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rgbClr val="7F7F7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How to Choose Right DevOps Tools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rgbClr val="7F7F7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Challenges with DevOps Implementation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rgbClr val="7F7F7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Must Do Things for DevOps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rgbClr val="7F7F7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Mapping My App to DevOps –Assessment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rgbClr val="7F7F7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Definition, Implementation, Measure and Feedback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1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1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6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20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</a:pPr>
            <a:r>
              <a:rPr lang="en-US"/>
              <a:t>Benefits of Continuous Testing in DevOps</a:t>
            </a:r>
            <a:endParaRPr/>
          </a:p>
        </p:txBody>
      </p:sp>
      <p:sp>
        <p:nvSpPr>
          <p:cNvPr id="588" name="Google Shape;588;p20"/>
          <p:cNvSpPr txBox="1"/>
          <p:nvPr>
            <p:ph idx="1" type="body"/>
          </p:nvPr>
        </p:nvSpPr>
        <p:spPr>
          <a:xfrm>
            <a:off x="131180" y="863445"/>
            <a:ext cx="11737547" cy="55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5113" lvl="0" marL="265113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>
                <a:solidFill>
                  <a:srgbClr val="C00000"/>
                </a:solidFill>
              </a:rPr>
              <a:t>Early identification</a:t>
            </a:r>
            <a:r>
              <a:rPr lang="en-US"/>
              <a:t> of critical </a:t>
            </a:r>
            <a:r>
              <a:rPr lang="en-US">
                <a:solidFill>
                  <a:srgbClr val="C00000"/>
                </a:solidFill>
              </a:rPr>
              <a:t>bugs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>
                <a:solidFill>
                  <a:srgbClr val="C00000"/>
                </a:solidFill>
              </a:rPr>
              <a:t>Smooth collaboration</a:t>
            </a:r>
            <a:r>
              <a:rPr lang="en-US"/>
              <a:t> among </a:t>
            </a:r>
            <a:r>
              <a:rPr lang="en-US">
                <a:solidFill>
                  <a:srgbClr val="C00000"/>
                </a:solidFill>
              </a:rPr>
              <a:t>developers</a:t>
            </a:r>
            <a:r>
              <a:rPr lang="en-US"/>
              <a:t>, </a:t>
            </a:r>
            <a:r>
              <a:rPr lang="en-US">
                <a:solidFill>
                  <a:srgbClr val="C00000"/>
                </a:solidFill>
              </a:rPr>
              <a:t>QA</a:t>
            </a:r>
            <a:r>
              <a:rPr lang="en-US"/>
              <a:t> and </a:t>
            </a:r>
            <a:r>
              <a:rPr lang="en-US">
                <a:solidFill>
                  <a:srgbClr val="C00000"/>
                </a:solidFill>
              </a:rPr>
              <a:t>Operations</a:t>
            </a:r>
            <a:r>
              <a:rPr lang="en-US"/>
              <a:t> team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/>
              <a:t>At each stage of SDLC, it </a:t>
            </a:r>
            <a:r>
              <a:rPr lang="en-US">
                <a:solidFill>
                  <a:srgbClr val="C00000"/>
                </a:solidFill>
              </a:rPr>
              <a:t>helps to assess the quality </a:t>
            </a:r>
            <a:r>
              <a:rPr lang="en-US"/>
              <a:t>of software developed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/>
              <a:t>Leads to </a:t>
            </a:r>
            <a:r>
              <a:rPr lang="en-US">
                <a:solidFill>
                  <a:srgbClr val="C00000"/>
                </a:solidFill>
              </a:rPr>
              <a:t>improvement in code quality</a:t>
            </a:r>
            <a:r>
              <a:rPr lang="en-US"/>
              <a:t> by driving faster test results which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/>
              <a:t>Repeated testing ensures </a:t>
            </a:r>
            <a:r>
              <a:rPr lang="en-US">
                <a:solidFill>
                  <a:srgbClr val="C00000"/>
                </a:solidFill>
              </a:rPr>
              <a:t>minimal failure rate</a:t>
            </a:r>
            <a:r>
              <a:rPr lang="en-US"/>
              <a:t> for new releases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>
                <a:solidFill>
                  <a:srgbClr val="C00000"/>
                </a:solidFill>
              </a:rPr>
              <a:t>Faster time to market</a:t>
            </a:r>
            <a:r>
              <a:rPr lang="en-US"/>
              <a:t> with a viable product and continuous feedback mechanism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21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</a:pPr>
            <a:r>
              <a:rPr lang="en-US"/>
              <a:t>Choose Right DevOps Tools</a:t>
            </a:r>
            <a:endParaRPr/>
          </a:p>
        </p:txBody>
      </p:sp>
      <p:sp>
        <p:nvSpPr>
          <p:cNvPr id="594" name="Google Shape;594;p21"/>
          <p:cNvSpPr txBox="1"/>
          <p:nvPr>
            <p:ph idx="1" type="body"/>
          </p:nvPr>
        </p:nvSpPr>
        <p:spPr>
          <a:xfrm>
            <a:off x="131180" y="863445"/>
            <a:ext cx="11737547" cy="55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5113" lvl="0" marL="265113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/>
              <a:t>At the </a:t>
            </a:r>
            <a:r>
              <a:rPr lang="en-US">
                <a:solidFill>
                  <a:srgbClr val="C00000"/>
                </a:solidFill>
              </a:rPr>
              <a:t>time of adopting a DevOps approach</a:t>
            </a:r>
            <a:r>
              <a:rPr lang="en-US"/>
              <a:t> for building and operating software systems, one should </a:t>
            </a:r>
            <a:r>
              <a:rPr lang="en-US">
                <a:solidFill>
                  <a:srgbClr val="C00000"/>
                </a:solidFill>
              </a:rPr>
              <a:t>rely on modern tools </a:t>
            </a:r>
            <a:r>
              <a:rPr lang="en-US"/>
              <a:t>for each &amp; every aspect of build, release, and operations activities.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/>
              <a:t>The </a:t>
            </a:r>
            <a:r>
              <a:rPr lang="en-US">
                <a:solidFill>
                  <a:srgbClr val="C00000"/>
                </a:solidFill>
              </a:rPr>
              <a:t>first step</a:t>
            </a:r>
            <a:r>
              <a:rPr lang="en-US"/>
              <a:t> to choose </a:t>
            </a:r>
            <a:r>
              <a:rPr lang="en-US">
                <a:solidFill>
                  <a:srgbClr val="C00000"/>
                </a:solidFill>
              </a:rPr>
              <a:t>Right DevOps Tools</a:t>
            </a:r>
            <a:r>
              <a:rPr lang="en-US"/>
              <a:t> is one need to </a:t>
            </a:r>
            <a:r>
              <a:rPr lang="en-US">
                <a:solidFill>
                  <a:srgbClr val="C00000"/>
                </a:solidFill>
              </a:rPr>
              <a:t>think more broadly</a:t>
            </a:r>
            <a:r>
              <a:rPr lang="en-US"/>
              <a:t> about what </a:t>
            </a:r>
            <a:r>
              <a:rPr lang="en-US">
                <a:solidFill>
                  <a:srgbClr val="C00000"/>
                </a:solidFill>
              </a:rPr>
              <a:t>company need</a:t>
            </a:r>
            <a:r>
              <a:rPr lang="en-US"/>
              <a:t>.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/>
              <a:t>Following are the guideline for selecting the right DevOps tools for any organization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🞂"/>
            </a:pPr>
            <a:r>
              <a:rPr lang="en-US"/>
              <a:t>Select </a:t>
            </a:r>
            <a:r>
              <a:rPr lang="en-US">
                <a:solidFill>
                  <a:srgbClr val="C00000"/>
                </a:solidFill>
              </a:rPr>
              <a:t>tools</a:t>
            </a:r>
            <a:r>
              <a:rPr lang="en-US"/>
              <a:t> which </a:t>
            </a:r>
            <a:r>
              <a:rPr lang="en-US">
                <a:solidFill>
                  <a:srgbClr val="C00000"/>
                </a:solidFill>
              </a:rPr>
              <a:t>facilitate collaboration</a:t>
            </a:r>
            <a:endParaRPr/>
          </a:p>
          <a:p>
            <a:pPr indent="-352425" lvl="1" marL="809625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⮩"/>
            </a:pPr>
            <a:r>
              <a:rPr lang="en-US"/>
              <a:t>One should </a:t>
            </a:r>
            <a:r>
              <a:rPr lang="en-US">
                <a:solidFill>
                  <a:srgbClr val="C00000"/>
                </a:solidFill>
              </a:rPr>
              <a:t>give</a:t>
            </a:r>
            <a:r>
              <a:rPr lang="en-US"/>
              <a:t> proper </a:t>
            </a:r>
            <a:r>
              <a:rPr lang="en-US">
                <a:solidFill>
                  <a:srgbClr val="C00000"/>
                </a:solidFill>
              </a:rPr>
              <a:t>importance</a:t>
            </a:r>
            <a:r>
              <a:rPr lang="en-US"/>
              <a:t> to </a:t>
            </a:r>
            <a:r>
              <a:rPr lang="en-US">
                <a:solidFill>
                  <a:srgbClr val="C00000"/>
                </a:solidFill>
              </a:rPr>
              <a:t>collaboration</a:t>
            </a:r>
            <a:r>
              <a:rPr lang="en-US"/>
              <a:t> as a key selection aspect of tools.</a:t>
            </a:r>
            <a:endParaRPr/>
          </a:p>
          <a:p>
            <a:pPr indent="-352425" lvl="1" marL="809625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⮩"/>
            </a:pPr>
            <a:r>
              <a:rPr lang="en-US"/>
              <a:t>Verify the</a:t>
            </a:r>
            <a:r>
              <a:rPr lang="en-US">
                <a:solidFill>
                  <a:srgbClr val="C00000"/>
                </a:solidFill>
              </a:rPr>
              <a:t> main purpose of the tool</a:t>
            </a:r>
            <a:r>
              <a:rPr lang="en-US"/>
              <a:t> to find </a:t>
            </a:r>
            <a:r>
              <a:rPr lang="en-US">
                <a:solidFill>
                  <a:srgbClr val="C00000"/>
                </a:solidFill>
              </a:rPr>
              <a:t>collaboration opportunities</a:t>
            </a:r>
            <a:r>
              <a:rPr lang="en-US"/>
              <a:t>.</a:t>
            </a:r>
            <a:endParaRPr/>
          </a:p>
          <a:p>
            <a:pPr indent="-352425" lvl="1" marL="809625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⮩"/>
            </a:pPr>
            <a:r>
              <a:rPr lang="en-US">
                <a:solidFill>
                  <a:srgbClr val="C00000"/>
                </a:solidFill>
              </a:rPr>
              <a:t>Check</a:t>
            </a:r>
            <a:r>
              <a:rPr lang="en-US"/>
              <a:t>, “How does the use of selected </a:t>
            </a:r>
            <a:r>
              <a:rPr lang="en-US">
                <a:solidFill>
                  <a:srgbClr val="C00000"/>
                </a:solidFill>
              </a:rPr>
              <a:t>tool helps in collaboration</a:t>
            </a:r>
            <a:r>
              <a:rPr lang="en-US"/>
              <a:t>?”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🞂"/>
            </a:pPr>
            <a:r>
              <a:rPr lang="en-US"/>
              <a:t>Select DevOps </a:t>
            </a:r>
            <a:r>
              <a:rPr lang="en-US">
                <a:solidFill>
                  <a:srgbClr val="C00000"/>
                </a:solidFill>
              </a:rPr>
              <a:t>tools</a:t>
            </a:r>
            <a:r>
              <a:rPr lang="en-US"/>
              <a:t> which provides</a:t>
            </a:r>
            <a:r>
              <a:rPr lang="en-US">
                <a:solidFill>
                  <a:srgbClr val="C00000"/>
                </a:solidFill>
              </a:rPr>
              <a:t> APIs</a:t>
            </a:r>
            <a:endParaRPr/>
          </a:p>
          <a:p>
            <a:pPr indent="-352425" lvl="1" marL="809625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⮩"/>
            </a:pPr>
            <a:r>
              <a:rPr lang="en-US"/>
              <a:t>The company can get </a:t>
            </a:r>
            <a:r>
              <a:rPr lang="en-US">
                <a:solidFill>
                  <a:srgbClr val="C00000"/>
                </a:solidFill>
              </a:rPr>
              <a:t>mixture of new capabilities</a:t>
            </a:r>
            <a:r>
              <a:rPr lang="en-US"/>
              <a:t> from </a:t>
            </a:r>
            <a:r>
              <a:rPr lang="en-US">
                <a:solidFill>
                  <a:srgbClr val="C00000"/>
                </a:solidFill>
              </a:rPr>
              <a:t>multiple API-driven tools</a:t>
            </a:r>
            <a:r>
              <a:rPr lang="en-US"/>
              <a:t>.</a:t>
            </a:r>
            <a:endParaRPr/>
          </a:p>
          <a:p>
            <a:pPr indent="-225425" lvl="1" marL="809625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-1127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None/>
            </a:pPr>
            <a:r>
              <a:t/>
            </a:r>
            <a:endParaRPr/>
          </a:p>
          <a:p>
            <a:pPr indent="-1127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22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</a:pPr>
            <a:r>
              <a:rPr lang="en-US"/>
              <a:t>Choose Right DevOps Tools Cont.</a:t>
            </a:r>
            <a:endParaRPr/>
          </a:p>
        </p:txBody>
      </p:sp>
      <p:sp>
        <p:nvSpPr>
          <p:cNvPr id="600" name="Google Shape;600;p22"/>
          <p:cNvSpPr txBox="1"/>
          <p:nvPr>
            <p:ph idx="1" type="body"/>
          </p:nvPr>
        </p:nvSpPr>
        <p:spPr>
          <a:xfrm>
            <a:off x="131180" y="863445"/>
            <a:ext cx="11737547" cy="55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5113" lvl="0" marL="265113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🞂"/>
            </a:pPr>
            <a:r>
              <a:rPr lang="en-US"/>
              <a:t>Select the tools which can </a:t>
            </a:r>
            <a:r>
              <a:rPr lang="en-US">
                <a:solidFill>
                  <a:srgbClr val="C00000"/>
                </a:solidFill>
              </a:rPr>
              <a:t>store configuration in version control</a:t>
            </a:r>
            <a:endParaRPr/>
          </a:p>
          <a:p>
            <a:pPr indent="-352425" lvl="1" marL="809625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⮩"/>
            </a:pPr>
            <a:r>
              <a:rPr lang="en-US"/>
              <a:t>Select tools that provides </a:t>
            </a:r>
            <a:r>
              <a:rPr lang="en-US">
                <a:solidFill>
                  <a:srgbClr val="C00000"/>
                </a:solidFill>
              </a:rPr>
              <a:t>configuration to version control system</a:t>
            </a:r>
            <a:r>
              <a:rPr lang="en-US"/>
              <a:t> available in market.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🞂"/>
            </a:pPr>
            <a:r>
              <a:rPr lang="en-US"/>
              <a:t>DevOps tools should </a:t>
            </a:r>
            <a:r>
              <a:rPr lang="en-US">
                <a:solidFill>
                  <a:srgbClr val="C00000"/>
                </a:solidFill>
              </a:rPr>
              <a:t>encourages learning</a:t>
            </a:r>
            <a:endParaRPr/>
          </a:p>
          <a:p>
            <a:pPr indent="-352425" lvl="1" marL="809625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⮩"/>
            </a:pPr>
            <a:r>
              <a:rPr lang="en-US"/>
              <a:t>Few tools for </a:t>
            </a:r>
            <a:r>
              <a:rPr lang="en-US">
                <a:solidFill>
                  <a:srgbClr val="C00000"/>
                </a:solidFill>
              </a:rPr>
              <a:t>DevOps are so much involved and complicated for the people </a:t>
            </a:r>
            <a:r>
              <a:rPr lang="en-US"/>
              <a:t>new to them; one should not expect everyone to </a:t>
            </a:r>
            <a:r>
              <a:rPr lang="en-US">
                <a:solidFill>
                  <a:srgbClr val="C00000"/>
                </a:solidFill>
              </a:rPr>
              <a:t>understand</a:t>
            </a:r>
            <a:r>
              <a:rPr lang="en-US"/>
              <a:t> or </a:t>
            </a:r>
            <a:r>
              <a:rPr lang="en-US">
                <a:solidFill>
                  <a:srgbClr val="C00000"/>
                </a:solidFill>
              </a:rPr>
              <a:t>adopt complex new tools immediately</a:t>
            </a:r>
            <a:r>
              <a:rPr lang="en-US"/>
              <a:t>. If management selects a tool that is </a:t>
            </a:r>
            <a:r>
              <a:rPr lang="en-US">
                <a:solidFill>
                  <a:srgbClr val="C00000"/>
                </a:solidFill>
              </a:rPr>
              <a:t>too tricky to use</a:t>
            </a:r>
            <a:r>
              <a:rPr lang="en-US"/>
              <a:t>, some people may s</a:t>
            </a:r>
            <a:r>
              <a:rPr lang="en-US">
                <a:solidFill>
                  <a:srgbClr val="C00000"/>
                </a:solidFill>
              </a:rPr>
              <a:t>tart opposing</a:t>
            </a:r>
            <a:r>
              <a:rPr lang="en-US"/>
              <a:t>, especially if management don't provide training. </a:t>
            </a:r>
            <a:endParaRPr/>
          </a:p>
          <a:p>
            <a:pPr indent="-352425" lvl="1" marL="809625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⮩"/>
            </a:pPr>
            <a:r>
              <a:rPr lang="en-US"/>
              <a:t>Company should </a:t>
            </a:r>
            <a:r>
              <a:rPr lang="en-US">
                <a:solidFill>
                  <a:srgbClr val="C00000"/>
                </a:solidFill>
              </a:rPr>
              <a:t>select tools which is easy to use</a:t>
            </a:r>
            <a:r>
              <a:rPr lang="en-US"/>
              <a:t>.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🞂"/>
            </a:pPr>
            <a:r>
              <a:rPr lang="en-US"/>
              <a:t>Bring people with company into the DevOps journey.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🞂"/>
            </a:pPr>
            <a:r>
              <a:rPr lang="en-US">
                <a:solidFill>
                  <a:srgbClr val="C00000"/>
                </a:solidFill>
              </a:rPr>
              <a:t>Avoid</a:t>
            </a:r>
            <a:r>
              <a:rPr lang="en-US"/>
              <a:t> special </a:t>
            </a:r>
            <a:r>
              <a:rPr lang="en-US">
                <a:solidFill>
                  <a:srgbClr val="C00000"/>
                </a:solidFill>
              </a:rPr>
              <a:t>production-only </a:t>
            </a:r>
            <a:r>
              <a:rPr lang="en-US"/>
              <a:t>tools</a:t>
            </a:r>
            <a:endParaRPr/>
          </a:p>
          <a:p>
            <a:pPr indent="-352425" lvl="1" marL="809625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⮩"/>
            </a:pPr>
            <a:r>
              <a:rPr lang="en-US"/>
              <a:t>Select tool that enhance inter-team communications</a:t>
            </a:r>
            <a:endParaRPr/>
          </a:p>
          <a:p>
            <a:pPr indent="-352425" lvl="1" marL="809625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⮩"/>
            </a:pPr>
            <a:r>
              <a:rPr lang="en-US"/>
              <a:t>Consider the entire organization as a system you are building.</a:t>
            </a:r>
            <a:endParaRPr/>
          </a:p>
          <a:p>
            <a:pPr indent="-352425" lvl="1" marL="809625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⮩"/>
            </a:pPr>
            <a:r>
              <a:rPr lang="en-US">
                <a:solidFill>
                  <a:srgbClr val="C00000"/>
                </a:solidFill>
              </a:rPr>
              <a:t>Select separate tools </a:t>
            </a:r>
            <a:r>
              <a:rPr lang="en-US"/>
              <a:t>for the </a:t>
            </a:r>
            <a:r>
              <a:rPr lang="en-US">
                <a:solidFill>
                  <a:srgbClr val="C00000"/>
                </a:solidFill>
              </a:rPr>
              <a:t>separate teams</a:t>
            </a:r>
            <a:r>
              <a:rPr lang="en-US"/>
              <a:t>.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/>
              <a:t>One should deploy shared tools for the collaborative teams.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23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</a:pPr>
            <a:r>
              <a:rPr lang="en-US"/>
              <a:t>Challenges with DevOps Implementation</a:t>
            </a:r>
            <a:endParaRPr/>
          </a:p>
        </p:txBody>
      </p:sp>
      <p:sp>
        <p:nvSpPr>
          <p:cNvPr id="607" name="Google Shape;607;p23"/>
          <p:cNvSpPr txBox="1"/>
          <p:nvPr>
            <p:ph idx="1" type="body"/>
          </p:nvPr>
        </p:nvSpPr>
        <p:spPr>
          <a:xfrm>
            <a:off x="131180" y="863444"/>
            <a:ext cx="7200645" cy="55905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5113" lvl="0" marL="265113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🞂"/>
            </a:pPr>
            <a:r>
              <a:rPr lang="en-US"/>
              <a:t>Lack of a </a:t>
            </a:r>
            <a:r>
              <a:rPr lang="en-US">
                <a:solidFill>
                  <a:srgbClr val="C00000"/>
                </a:solidFill>
              </a:rPr>
              <a:t>Standard Definition for DevOps</a:t>
            </a:r>
            <a:endParaRPr/>
          </a:p>
          <a:p>
            <a:pPr indent="-352425" lvl="1" marL="809625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⮩"/>
            </a:pPr>
            <a:r>
              <a:rPr lang="en-US"/>
              <a:t>Many companies are still not have the </a:t>
            </a:r>
            <a:r>
              <a:rPr lang="en-US">
                <a:solidFill>
                  <a:srgbClr val="C00000"/>
                </a:solidFill>
              </a:rPr>
              <a:t>actual understanding of DevOps </a:t>
            </a:r>
            <a:r>
              <a:rPr lang="en-US"/>
              <a:t>e.g. the purpose behind it, or for that matter, the benefits of using it.</a:t>
            </a:r>
            <a:endParaRPr/>
          </a:p>
          <a:p>
            <a:pPr indent="-352425" lvl="1" marL="809625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⮩"/>
            </a:pPr>
            <a:r>
              <a:rPr lang="en-US"/>
              <a:t>Many people believe that DevOps overrules existing methodologies like Scrum which are practiced in most industries. </a:t>
            </a:r>
            <a:endParaRPr/>
          </a:p>
          <a:p>
            <a:pPr indent="-352425" lvl="1" marL="809625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⮩"/>
            </a:pPr>
            <a:r>
              <a:rPr lang="en-US"/>
              <a:t>Actually, DevOps helps to improve the execution of available methodologies. </a:t>
            </a:r>
            <a:endParaRPr/>
          </a:p>
          <a:p>
            <a:pPr indent="-352425" lvl="1" marL="809625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⮩"/>
            </a:pPr>
            <a:r>
              <a:rPr lang="en-US"/>
              <a:t>The implementation of DevOps becomes risky because of the lack of proper understanding. </a:t>
            </a:r>
            <a:endParaRPr/>
          </a:p>
          <a:p>
            <a:pPr indent="-265113" lvl="0" marL="265113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🞂"/>
            </a:pPr>
            <a:r>
              <a:rPr lang="en-US"/>
              <a:t>Lack of Vision</a:t>
            </a:r>
            <a:endParaRPr/>
          </a:p>
          <a:p>
            <a:pPr indent="-352425" lvl="1" marL="809625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⮩"/>
            </a:pPr>
            <a:r>
              <a:rPr lang="en-US"/>
              <a:t>It is difficult to have a vision without proper understanding and definition of the problem or solution. Because of it analysts may stuck to ambiguous circle.</a:t>
            </a:r>
            <a:endParaRPr/>
          </a:p>
          <a:p>
            <a:pPr indent="-352425" lvl="1" marL="809625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⮩"/>
            </a:pPr>
            <a:r>
              <a:rPr lang="en-US"/>
              <a:t>It is really more difficult to break this ambiguous circle &amp; to become more receptive to the newer methods like DevOps for betterment – all at the same time!</a:t>
            </a:r>
            <a:endParaRPr/>
          </a:p>
        </p:txBody>
      </p:sp>
      <p:sp>
        <p:nvSpPr>
          <p:cNvPr id="608" name="Google Shape;608;p23"/>
          <p:cNvSpPr txBox="1"/>
          <p:nvPr/>
        </p:nvSpPr>
        <p:spPr>
          <a:xfrm>
            <a:off x="7961773" y="946574"/>
            <a:ext cx="3912570" cy="55905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5113" lvl="0" marL="265113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Shortage of Tool Knowledge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Choice of Tools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Lack of Tool Integration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Cultural Challenges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Isolated Teams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Risk Analysis</a:t>
            </a:r>
            <a:endParaRPr/>
          </a:p>
          <a:p>
            <a:pPr indent="-1127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None/>
            </a:pPr>
            <a:r>
              <a:t/>
            </a:r>
            <a:endParaRPr sz="24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1127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None/>
            </a:pPr>
            <a:r>
              <a:t/>
            </a:r>
            <a:endParaRPr sz="24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609" name="Google Shape;609;p23"/>
          <p:cNvCxnSpPr/>
          <p:nvPr/>
        </p:nvCxnSpPr>
        <p:spPr>
          <a:xfrm>
            <a:off x="7653441" y="711201"/>
            <a:ext cx="0" cy="5905499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</a:pPr>
            <a:r>
              <a:rPr lang="en-US"/>
              <a:t>Limitation of Waterfall</a:t>
            </a:r>
            <a:endParaRPr/>
          </a:p>
        </p:txBody>
      </p:sp>
      <p:pic>
        <p:nvPicPr>
          <p:cNvPr id="352" name="Google Shape;352;p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0740" y="863600"/>
            <a:ext cx="10318432" cy="551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</a:pPr>
            <a:r>
              <a:rPr lang="en-US"/>
              <a:t>Agile Model</a:t>
            </a:r>
            <a:endParaRPr/>
          </a:p>
        </p:txBody>
      </p:sp>
      <p:sp>
        <p:nvSpPr>
          <p:cNvPr id="358" name="Google Shape;358;p4"/>
          <p:cNvSpPr txBox="1"/>
          <p:nvPr>
            <p:ph idx="1" type="body"/>
          </p:nvPr>
        </p:nvSpPr>
        <p:spPr>
          <a:xfrm>
            <a:off x="131180" y="863445"/>
            <a:ext cx="11737547" cy="551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12713" lvl="0" marL="265113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id="359" name="Google Shape;35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03250"/>
            <a:ext cx="12192000" cy="56392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</a:pPr>
            <a:r>
              <a:rPr lang="en-US"/>
              <a:t>Limitation of Agile</a:t>
            </a:r>
            <a:endParaRPr/>
          </a:p>
        </p:txBody>
      </p:sp>
      <p:pic>
        <p:nvPicPr>
          <p:cNvPr id="365" name="Google Shape;365;p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1763" y="1075377"/>
            <a:ext cx="11736387" cy="50945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6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</a:pPr>
            <a:r>
              <a:rPr lang="en-US"/>
              <a:t>Solution is DevOps</a:t>
            </a:r>
            <a:endParaRPr/>
          </a:p>
        </p:txBody>
      </p:sp>
      <p:pic>
        <p:nvPicPr>
          <p:cNvPr id="371" name="Google Shape;371;p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1763" y="943988"/>
            <a:ext cx="11736387" cy="5357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7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</a:pPr>
            <a:r>
              <a:rPr lang="en-US"/>
              <a:t>What is DevOps?</a:t>
            </a:r>
            <a:endParaRPr/>
          </a:p>
        </p:txBody>
      </p:sp>
      <p:pic>
        <p:nvPicPr>
          <p:cNvPr id="377" name="Google Shape;377;p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1763" y="1024176"/>
            <a:ext cx="11736387" cy="52739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8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</a:pPr>
            <a:r>
              <a:rPr lang="en-US"/>
              <a:t>What is DevOps?</a:t>
            </a:r>
            <a:endParaRPr/>
          </a:p>
        </p:txBody>
      </p:sp>
      <p:sp>
        <p:nvSpPr>
          <p:cNvPr id="383" name="Google Shape;383;p8"/>
          <p:cNvSpPr/>
          <p:nvPr/>
        </p:nvSpPr>
        <p:spPr>
          <a:xfrm>
            <a:off x="215537" y="2043639"/>
            <a:ext cx="2475864" cy="5334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69696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Development</a:t>
            </a:r>
            <a:endParaRPr/>
          </a:p>
        </p:txBody>
      </p:sp>
      <p:sp>
        <p:nvSpPr>
          <p:cNvPr id="384" name="Google Shape;384;p8"/>
          <p:cNvSpPr/>
          <p:nvPr/>
        </p:nvSpPr>
        <p:spPr>
          <a:xfrm>
            <a:off x="2834281" y="4851439"/>
            <a:ext cx="2475864" cy="5334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Operations</a:t>
            </a:r>
            <a:endParaRPr/>
          </a:p>
        </p:txBody>
      </p:sp>
      <p:sp>
        <p:nvSpPr>
          <p:cNvPr id="385" name="Google Shape;385;p8"/>
          <p:cNvSpPr/>
          <p:nvPr/>
        </p:nvSpPr>
        <p:spPr>
          <a:xfrm>
            <a:off x="215537" y="959774"/>
            <a:ext cx="1169126" cy="46166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Plan</a:t>
            </a:r>
            <a:endParaRPr/>
          </a:p>
        </p:txBody>
      </p:sp>
      <p:sp>
        <p:nvSpPr>
          <p:cNvPr id="386" name="Google Shape;386;p8"/>
          <p:cNvSpPr/>
          <p:nvPr/>
        </p:nvSpPr>
        <p:spPr>
          <a:xfrm>
            <a:off x="1522275" y="959774"/>
            <a:ext cx="1169126" cy="46166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Code</a:t>
            </a:r>
            <a:endParaRPr/>
          </a:p>
        </p:txBody>
      </p:sp>
      <p:sp>
        <p:nvSpPr>
          <p:cNvPr id="387" name="Google Shape;387;p8"/>
          <p:cNvSpPr/>
          <p:nvPr/>
        </p:nvSpPr>
        <p:spPr>
          <a:xfrm>
            <a:off x="215537" y="1508859"/>
            <a:ext cx="1169126" cy="46166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Build</a:t>
            </a:r>
            <a:endParaRPr/>
          </a:p>
        </p:txBody>
      </p:sp>
      <p:sp>
        <p:nvSpPr>
          <p:cNvPr id="388" name="Google Shape;388;p8"/>
          <p:cNvSpPr/>
          <p:nvPr/>
        </p:nvSpPr>
        <p:spPr>
          <a:xfrm>
            <a:off x="1522275" y="1508859"/>
            <a:ext cx="1169126" cy="46166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Test</a:t>
            </a:r>
            <a:endParaRPr/>
          </a:p>
        </p:txBody>
      </p:sp>
      <p:sp>
        <p:nvSpPr>
          <p:cNvPr id="389" name="Google Shape;389;p8"/>
          <p:cNvSpPr/>
          <p:nvPr/>
        </p:nvSpPr>
        <p:spPr>
          <a:xfrm>
            <a:off x="2834280" y="5442111"/>
            <a:ext cx="1248500" cy="46166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Release</a:t>
            </a:r>
            <a:endParaRPr/>
          </a:p>
        </p:txBody>
      </p:sp>
      <p:sp>
        <p:nvSpPr>
          <p:cNvPr id="390" name="Google Shape;390;p8"/>
          <p:cNvSpPr/>
          <p:nvPr/>
        </p:nvSpPr>
        <p:spPr>
          <a:xfrm>
            <a:off x="4132082" y="5442110"/>
            <a:ext cx="1178062" cy="46166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Deploy</a:t>
            </a:r>
            <a:endParaRPr/>
          </a:p>
        </p:txBody>
      </p:sp>
      <p:sp>
        <p:nvSpPr>
          <p:cNvPr id="391" name="Google Shape;391;p8"/>
          <p:cNvSpPr/>
          <p:nvPr/>
        </p:nvSpPr>
        <p:spPr>
          <a:xfrm>
            <a:off x="2834280" y="5978943"/>
            <a:ext cx="1248500" cy="46166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Operate</a:t>
            </a:r>
            <a:endParaRPr/>
          </a:p>
        </p:txBody>
      </p:sp>
      <p:sp>
        <p:nvSpPr>
          <p:cNvPr id="392" name="Google Shape;392;p8"/>
          <p:cNvSpPr/>
          <p:nvPr/>
        </p:nvSpPr>
        <p:spPr>
          <a:xfrm>
            <a:off x="4141018" y="5978943"/>
            <a:ext cx="1169126" cy="46166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Monitor</a:t>
            </a:r>
            <a:endParaRPr/>
          </a:p>
        </p:txBody>
      </p:sp>
      <p:pic>
        <p:nvPicPr>
          <p:cNvPr id="393" name="Google Shape;39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7930" y="2656565"/>
            <a:ext cx="3215802" cy="1951856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8"/>
          <p:cNvSpPr txBox="1"/>
          <p:nvPr/>
        </p:nvSpPr>
        <p:spPr>
          <a:xfrm>
            <a:off x="3744825" y="2577039"/>
            <a:ext cx="1592103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Dev</a:t>
            </a:r>
            <a:r>
              <a:rPr b="1" lang="en-US" sz="3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Ops</a:t>
            </a:r>
            <a:endParaRPr/>
          </a:p>
        </p:txBody>
      </p:sp>
      <p:sp>
        <p:nvSpPr>
          <p:cNvPr id="395" name="Google Shape;395;p8"/>
          <p:cNvSpPr txBox="1"/>
          <p:nvPr/>
        </p:nvSpPr>
        <p:spPr>
          <a:xfrm>
            <a:off x="5518037" y="780089"/>
            <a:ext cx="6571230" cy="37993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5113" lvl="0" marL="265113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The word </a:t>
            </a:r>
            <a:r>
              <a:rPr b="1" lang="en-US" sz="28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Dev</a:t>
            </a:r>
            <a:r>
              <a:rPr b="1" lang="en-US" sz="2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Ops</a:t>
            </a: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is the mixture of two words </a:t>
            </a:r>
            <a:r>
              <a:rPr b="1" lang="en-US" sz="24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Dev</a:t>
            </a: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(it represents </a:t>
            </a:r>
            <a:r>
              <a:rPr b="1"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Software Development</a:t>
            </a: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) and </a:t>
            </a:r>
            <a:r>
              <a:rPr b="1" lang="en-US" sz="24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Ops</a:t>
            </a: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(It represents </a:t>
            </a:r>
            <a:r>
              <a:rPr b="1"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IT Operations</a:t>
            </a: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e.g. Application and infrastructure planning, Automation implementation, incident response, and incident management, etc.)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DevOps is a </a:t>
            </a:r>
            <a:r>
              <a:rPr b="1" lang="en-US" sz="24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group of practices &amp; principals</a:t>
            </a: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that perfectly blends software development (Dev) and IT operations (Ops). 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The main </a:t>
            </a:r>
            <a:r>
              <a:rPr b="1" lang="en-US" sz="24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aim</a:t>
            </a: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of </a:t>
            </a:r>
            <a:r>
              <a:rPr b="1"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DevOps</a:t>
            </a: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is to provide</a:t>
            </a:r>
            <a:r>
              <a:rPr lang="en-US" sz="24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continuous &amp; high-quality delivery</a:t>
            </a: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of the software by making </a:t>
            </a:r>
            <a:r>
              <a:rPr lang="en-US" sz="24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shortening SDLC</a:t>
            </a: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(Software Development Life Cycle)</a:t>
            </a:r>
            <a:endParaRPr/>
          </a:p>
          <a:p>
            <a:pPr indent="-2651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🞂"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DevOps </a:t>
            </a:r>
            <a:r>
              <a:rPr b="1" lang="en-US" sz="2400">
                <a:solidFill>
                  <a:srgbClr val="C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bridges the gap</a:t>
            </a: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between the </a:t>
            </a:r>
            <a:r>
              <a:rPr b="1"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operation team &amp; development team</a:t>
            </a: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, which generally used to work in isolation with another.</a:t>
            </a:r>
            <a:endParaRPr/>
          </a:p>
          <a:p>
            <a:pPr indent="-1127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None/>
            </a:pPr>
            <a:r>
              <a:t/>
            </a:r>
            <a:endParaRPr sz="24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1127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None/>
            </a:pPr>
            <a:r>
              <a:t/>
            </a:r>
            <a:endParaRPr sz="24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112713" lvl="0" marL="265113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None/>
            </a:pPr>
            <a:r>
              <a:t/>
            </a:r>
            <a:endParaRPr sz="24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396" name="Google Shape;396;p8"/>
          <p:cNvCxnSpPr/>
          <p:nvPr/>
        </p:nvCxnSpPr>
        <p:spPr>
          <a:xfrm>
            <a:off x="2121126" y="2577039"/>
            <a:ext cx="0" cy="766236"/>
          </a:xfrm>
          <a:prstGeom prst="straightConnector1">
            <a:avLst/>
          </a:prstGeom>
          <a:noFill/>
          <a:ln cap="flat" cmpd="sng" w="76200">
            <a:solidFill>
              <a:schemeClr val="accent6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397" name="Google Shape;397;p8"/>
          <p:cNvCxnSpPr/>
          <p:nvPr/>
        </p:nvCxnSpPr>
        <p:spPr>
          <a:xfrm rot="10800000">
            <a:off x="3100388" y="4314825"/>
            <a:ext cx="0" cy="536613"/>
          </a:xfrm>
          <a:prstGeom prst="straightConnector1">
            <a:avLst/>
          </a:prstGeom>
          <a:noFill/>
          <a:ln cap="flat" cmpd="sng" w="76200">
            <a:solidFill>
              <a:schemeClr val="accent6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398" name="Google Shape;398;p8"/>
          <p:cNvCxnSpPr/>
          <p:nvPr/>
        </p:nvCxnSpPr>
        <p:spPr>
          <a:xfrm>
            <a:off x="5442256" y="711201"/>
            <a:ext cx="0" cy="5905499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9"/>
          <p:cNvSpPr txBox="1"/>
          <p:nvPr>
            <p:ph type="title"/>
          </p:nvPr>
        </p:nvSpPr>
        <p:spPr>
          <a:xfrm>
            <a:off x="0" y="1"/>
            <a:ext cx="12192000" cy="711200"/>
          </a:xfrm>
          <a:prstGeom prst="rect">
            <a:avLst/>
          </a:prstGeom>
          <a:solidFill>
            <a:srgbClr val="C0C0C0">
              <a:alpha val="49803"/>
            </a:srgbClr>
          </a:solidFill>
          <a:ln>
            <a:noFill/>
          </a:ln>
        </p:spPr>
        <p:txBody>
          <a:bodyPr anchorCtr="0" anchor="ctr" bIns="108000" lIns="216000" spcFirstLastPara="1" rIns="216000" wrap="square" tIns="108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3400"/>
              <a:buFont typeface="Roboto Condensed"/>
              <a:buNone/>
            </a:pPr>
            <a:r>
              <a:rPr lang="en-US"/>
              <a:t>DevOps Importance and Benefits</a:t>
            </a:r>
            <a:endParaRPr/>
          </a:p>
        </p:txBody>
      </p:sp>
      <p:grpSp>
        <p:nvGrpSpPr>
          <p:cNvPr id="404" name="Google Shape;404;p9"/>
          <p:cNvGrpSpPr/>
          <p:nvPr/>
        </p:nvGrpSpPr>
        <p:grpSpPr>
          <a:xfrm>
            <a:off x="113760" y="844407"/>
            <a:ext cx="4255040" cy="461665"/>
            <a:chOff x="113760" y="844407"/>
            <a:chExt cx="4255040" cy="461665"/>
          </a:xfrm>
        </p:grpSpPr>
        <p:sp>
          <p:nvSpPr>
            <p:cNvPr id="405" name="Google Shape;405;p9"/>
            <p:cNvSpPr txBox="1"/>
            <p:nvPr/>
          </p:nvSpPr>
          <p:spPr>
            <a:xfrm>
              <a:off x="609059" y="844407"/>
              <a:ext cx="3759741" cy="461665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Technical benefits</a:t>
              </a:r>
              <a:endParaRPr/>
            </a:p>
          </p:txBody>
        </p:sp>
        <p:sp>
          <p:nvSpPr>
            <p:cNvPr id="406" name="Google Shape;406;p9"/>
            <p:cNvSpPr txBox="1"/>
            <p:nvPr/>
          </p:nvSpPr>
          <p:spPr>
            <a:xfrm>
              <a:off x="113760" y="844407"/>
              <a:ext cx="495300" cy="461665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696969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lt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1</a:t>
              </a:r>
              <a:endParaRPr sz="24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sp>
        <p:nvSpPr>
          <p:cNvPr id="407" name="Google Shape;407;p9"/>
          <p:cNvSpPr/>
          <p:nvPr/>
        </p:nvSpPr>
        <p:spPr>
          <a:xfrm>
            <a:off x="113760" y="1395736"/>
            <a:ext cx="4255040" cy="46166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Continuous software delivery</a:t>
            </a:r>
            <a:endParaRPr/>
          </a:p>
        </p:txBody>
      </p:sp>
      <p:sp>
        <p:nvSpPr>
          <p:cNvPr id="408" name="Google Shape;408;p9"/>
          <p:cNvSpPr/>
          <p:nvPr/>
        </p:nvSpPr>
        <p:spPr>
          <a:xfrm>
            <a:off x="113760" y="1921313"/>
            <a:ext cx="4255040" cy="46166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Less complexity to manage</a:t>
            </a:r>
            <a:endParaRPr/>
          </a:p>
        </p:txBody>
      </p:sp>
      <p:sp>
        <p:nvSpPr>
          <p:cNvPr id="409" name="Google Shape;409;p9"/>
          <p:cNvSpPr/>
          <p:nvPr/>
        </p:nvSpPr>
        <p:spPr>
          <a:xfrm>
            <a:off x="113760" y="2446890"/>
            <a:ext cx="4255040" cy="46166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Faster resolution of problems</a:t>
            </a:r>
            <a:endParaRPr/>
          </a:p>
        </p:txBody>
      </p:sp>
      <p:sp>
        <p:nvSpPr>
          <p:cNvPr id="410" name="Google Shape;410;p9"/>
          <p:cNvSpPr/>
          <p:nvPr/>
        </p:nvSpPr>
        <p:spPr>
          <a:xfrm>
            <a:off x="113760" y="2972467"/>
            <a:ext cx="4255040" cy="830997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Maximizes Efficiency with Automation</a:t>
            </a:r>
            <a:endParaRPr/>
          </a:p>
        </p:txBody>
      </p:sp>
      <p:grpSp>
        <p:nvGrpSpPr>
          <p:cNvPr id="411" name="Google Shape;411;p9"/>
          <p:cNvGrpSpPr/>
          <p:nvPr/>
        </p:nvGrpSpPr>
        <p:grpSpPr>
          <a:xfrm>
            <a:off x="113760" y="3965394"/>
            <a:ext cx="4255040" cy="461665"/>
            <a:chOff x="113760" y="3965394"/>
            <a:chExt cx="4255040" cy="461665"/>
          </a:xfrm>
        </p:grpSpPr>
        <p:sp>
          <p:nvSpPr>
            <p:cNvPr id="412" name="Google Shape;412;p9"/>
            <p:cNvSpPr txBox="1"/>
            <p:nvPr/>
          </p:nvSpPr>
          <p:spPr>
            <a:xfrm>
              <a:off x="609059" y="3965394"/>
              <a:ext cx="3759741" cy="461665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Cultural benefits</a:t>
              </a:r>
              <a:endParaRPr/>
            </a:p>
          </p:txBody>
        </p:sp>
        <p:sp>
          <p:nvSpPr>
            <p:cNvPr id="413" name="Google Shape;413;p9"/>
            <p:cNvSpPr txBox="1"/>
            <p:nvPr/>
          </p:nvSpPr>
          <p:spPr>
            <a:xfrm>
              <a:off x="113760" y="3965394"/>
              <a:ext cx="495300" cy="461665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696969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lt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2</a:t>
              </a:r>
              <a:endParaRPr sz="24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sp>
        <p:nvSpPr>
          <p:cNvPr id="414" name="Google Shape;414;p9"/>
          <p:cNvSpPr/>
          <p:nvPr/>
        </p:nvSpPr>
        <p:spPr>
          <a:xfrm>
            <a:off x="113760" y="4516723"/>
            <a:ext cx="4255040" cy="46166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Happier, more productive teams</a:t>
            </a:r>
            <a:endParaRPr/>
          </a:p>
        </p:txBody>
      </p:sp>
      <p:sp>
        <p:nvSpPr>
          <p:cNvPr id="415" name="Google Shape;415;p9"/>
          <p:cNvSpPr/>
          <p:nvPr/>
        </p:nvSpPr>
        <p:spPr>
          <a:xfrm>
            <a:off x="113760" y="5035597"/>
            <a:ext cx="4255040" cy="46166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Higher employee engagement</a:t>
            </a:r>
            <a:endParaRPr/>
          </a:p>
        </p:txBody>
      </p:sp>
      <p:sp>
        <p:nvSpPr>
          <p:cNvPr id="416" name="Google Shape;416;p9"/>
          <p:cNvSpPr/>
          <p:nvPr/>
        </p:nvSpPr>
        <p:spPr>
          <a:xfrm>
            <a:off x="113760" y="5554471"/>
            <a:ext cx="4255040" cy="830997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Greater professional development opportunities</a:t>
            </a:r>
            <a:endParaRPr/>
          </a:p>
        </p:txBody>
      </p:sp>
      <p:grpSp>
        <p:nvGrpSpPr>
          <p:cNvPr id="417" name="Google Shape;417;p9"/>
          <p:cNvGrpSpPr/>
          <p:nvPr/>
        </p:nvGrpSpPr>
        <p:grpSpPr>
          <a:xfrm>
            <a:off x="4653924" y="844407"/>
            <a:ext cx="7320362" cy="461665"/>
            <a:chOff x="4653924" y="844407"/>
            <a:chExt cx="7320362" cy="461665"/>
          </a:xfrm>
        </p:grpSpPr>
        <p:sp>
          <p:nvSpPr>
            <p:cNvPr id="418" name="Google Shape;418;p9"/>
            <p:cNvSpPr txBox="1"/>
            <p:nvPr/>
          </p:nvSpPr>
          <p:spPr>
            <a:xfrm>
              <a:off x="5149223" y="844407"/>
              <a:ext cx="6825063" cy="461665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Business benefits</a:t>
              </a:r>
              <a:endParaRPr/>
            </a:p>
          </p:txBody>
        </p:sp>
        <p:sp>
          <p:nvSpPr>
            <p:cNvPr id="419" name="Google Shape;419;p9"/>
            <p:cNvSpPr txBox="1"/>
            <p:nvPr/>
          </p:nvSpPr>
          <p:spPr>
            <a:xfrm>
              <a:off x="4653924" y="844407"/>
              <a:ext cx="495300" cy="461665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696969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lt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3</a:t>
              </a:r>
              <a:endParaRPr sz="24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sp>
        <p:nvSpPr>
          <p:cNvPr id="420" name="Google Shape;420;p9"/>
          <p:cNvSpPr/>
          <p:nvPr/>
        </p:nvSpPr>
        <p:spPr>
          <a:xfrm>
            <a:off x="4653924" y="1395736"/>
            <a:ext cx="7320362" cy="46166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Faster delivery of features</a:t>
            </a:r>
            <a:endParaRPr/>
          </a:p>
        </p:txBody>
      </p:sp>
      <p:sp>
        <p:nvSpPr>
          <p:cNvPr id="421" name="Google Shape;421;p9"/>
          <p:cNvSpPr/>
          <p:nvPr/>
        </p:nvSpPr>
        <p:spPr>
          <a:xfrm>
            <a:off x="4653924" y="1934961"/>
            <a:ext cx="7320362" cy="46166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More stable operating environments</a:t>
            </a:r>
            <a:endParaRPr/>
          </a:p>
        </p:txBody>
      </p:sp>
      <p:sp>
        <p:nvSpPr>
          <p:cNvPr id="422" name="Google Shape;422;p9"/>
          <p:cNvSpPr/>
          <p:nvPr/>
        </p:nvSpPr>
        <p:spPr>
          <a:xfrm>
            <a:off x="4653924" y="2474186"/>
            <a:ext cx="7320362" cy="46166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Improved communication and collaboration</a:t>
            </a:r>
            <a:endParaRPr/>
          </a:p>
        </p:txBody>
      </p:sp>
      <p:sp>
        <p:nvSpPr>
          <p:cNvPr id="423" name="Google Shape;423;p9"/>
          <p:cNvSpPr/>
          <p:nvPr/>
        </p:nvSpPr>
        <p:spPr>
          <a:xfrm>
            <a:off x="4653924" y="3013411"/>
            <a:ext cx="7320362" cy="46166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More time to innovate (rather than fix/maintain)</a:t>
            </a:r>
            <a:endParaRPr/>
          </a:p>
        </p:txBody>
      </p:sp>
      <p:sp>
        <p:nvSpPr>
          <p:cNvPr id="424" name="Google Shape;424;p9"/>
          <p:cNvSpPr/>
          <p:nvPr/>
        </p:nvSpPr>
        <p:spPr>
          <a:xfrm>
            <a:off x="4646669" y="3552636"/>
            <a:ext cx="7320362" cy="46166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Optimizes the Entire Business</a:t>
            </a:r>
            <a:endParaRPr/>
          </a:p>
        </p:txBody>
      </p:sp>
      <p:sp>
        <p:nvSpPr>
          <p:cNvPr id="425" name="Google Shape;425;p9"/>
          <p:cNvSpPr/>
          <p:nvPr/>
        </p:nvSpPr>
        <p:spPr>
          <a:xfrm>
            <a:off x="4646669" y="4091861"/>
            <a:ext cx="7320362" cy="46166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Gets the focus on What Matters Most: People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Jay">
      <a:dk1>
        <a:srgbClr val="212121"/>
      </a:dk1>
      <a:lt1>
        <a:srgbClr val="FFFFFF"/>
      </a:lt1>
      <a:dk2>
        <a:srgbClr val="1D6FA9"/>
      </a:dk2>
      <a:lt2>
        <a:srgbClr val="FFFFFF"/>
      </a:lt2>
      <a:accent1>
        <a:srgbClr val="909090"/>
      </a:accent1>
      <a:accent2>
        <a:srgbClr val="00BBD3"/>
      </a:accent2>
      <a:accent3>
        <a:srgbClr val="8BC145"/>
      </a:accent3>
      <a:accent4>
        <a:srgbClr val="1D9A78"/>
      </a:accent4>
      <a:accent5>
        <a:srgbClr val="F19D19"/>
      </a:accent5>
      <a:accent6>
        <a:srgbClr val="B84742"/>
      </a:accent6>
      <a:hlink>
        <a:srgbClr val="70AD47"/>
      </a:hlink>
      <a:folHlink>
        <a:srgbClr val="ED7D3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2020-05-01T05:09:15Z</dcterms:created>
  <dc:creator>ADMIN</dc:creator>
</cp:coreProperties>
</file>